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15" r:id="rId2"/>
    <p:sldId id="308" r:id="rId3"/>
    <p:sldId id="336" r:id="rId4"/>
    <p:sldId id="338" r:id="rId5"/>
    <p:sldId id="341" r:id="rId6"/>
    <p:sldId id="342" r:id="rId7"/>
    <p:sldId id="344" r:id="rId8"/>
    <p:sldId id="343" r:id="rId9"/>
    <p:sldId id="339" r:id="rId10"/>
    <p:sldId id="340" r:id="rId11"/>
    <p:sldId id="345" r:id="rId12"/>
    <p:sldId id="356" r:id="rId13"/>
    <p:sldId id="346" r:id="rId14"/>
    <p:sldId id="353" r:id="rId15"/>
    <p:sldId id="347" r:id="rId16"/>
    <p:sldId id="354" r:id="rId17"/>
    <p:sldId id="355" r:id="rId18"/>
  </p:sldIdLst>
  <p:sldSz cx="24387175" cy="13716000"/>
  <p:notesSz cx="6858000" cy="9144000"/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82F"/>
    <a:srgbClr val="F0B323"/>
    <a:srgbClr val="510026"/>
    <a:srgbClr val="002F6C"/>
    <a:srgbClr val="6787B7"/>
    <a:srgbClr val="000000"/>
    <a:srgbClr val="00B2A9"/>
    <a:srgbClr val="FAA41A"/>
    <a:srgbClr val="89CBB7"/>
    <a:srgbClr val="4A2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027" autoAdjust="0"/>
  </p:normalViewPr>
  <p:slideViewPr>
    <p:cSldViewPr>
      <p:cViewPr varScale="1">
        <p:scale>
          <a:sx n="26" d="100"/>
          <a:sy n="26" d="100"/>
        </p:scale>
        <p:origin x="1444" y="57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"/>
    </p:cViewPr>
  </p:sorterViewPr>
  <p:notesViewPr>
    <p:cSldViewPr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FEA2D-6E1B-463B-A74D-9B9AEAA7F8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00D7E-6486-4DF9-B318-6A7C6DFD2097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1438C-1274-4518-B00D-17B8B8D03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91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DDF91-1960-739E-7225-8B81FEBC8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7A042-160E-4988-40B2-450F0C2A5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65C4D-3E1C-CCFD-29DD-32B000D37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Discrete is spelled with the e’s separated from each other.</a:t>
            </a:r>
          </a:p>
          <a:p>
            <a:endParaRPr lang="en-US" dirty="0"/>
          </a:p>
          <a:p>
            <a:r>
              <a:rPr lang="en-US" dirty="0"/>
              <a:t>This kid is trying to be </a:t>
            </a:r>
            <a:r>
              <a:rPr lang="en-US" i="1" dirty="0"/>
              <a:t>discreet </a:t>
            </a:r>
            <a:r>
              <a:rPr lang="en-US" dirty="0"/>
              <a:t>by not creaking on his way up the stairs, so there are </a:t>
            </a:r>
            <a:r>
              <a:rPr lang="en-US" i="1" dirty="0"/>
              <a:t>discrete </a:t>
            </a:r>
            <a:r>
              <a:rPr lang="en-US" dirty="0"/>
              <a:t>places he can step.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01A98-46C3-2848-9F23-FA33F14E0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3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E1E7F-5F24-4C92-713D-B1E5A6569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8B03E-FA0E-D76C-16B8-72D4C5D62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4DE245-7605-9C6B-781E-FB1C85DE0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examples of variables that are ALMOST always continuous are:</a:t>
            </a:r>
          </a:p>
          <a:p>
            <a:r>
              <a:rPr lang="en-US" dirty="0"/>
              <a:t>size, distance, growth rates, process time, investment yield,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83F95-4DE3-8334-33F1-C6A5CC5EC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3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E1009-B528-AA20-7981-DC70692C5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569984-482B-1E5F-DE14-44B71A2AE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B7683-4522-1C0A-35BE-F63364855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Replicated for referencing while discussing q’s from previous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7E391-02D6-9AAF-F55C-7527AC31A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37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C4130-2525-0E20-0F37-22BF3F01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B87F4-F3DB-E3DE-8722-665BCB54A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AC1E3-144E-21D9-284C-3EC09B540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keep the order of the levels straight… NOIR like the wine or </a:t>
            </a:r>
            <a:r>
              <a:rPr lang="en-US"/>
              <a:t>film genre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DF3AA-B69B-9B35-69C3-55F61947A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97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B8762-76E8-48E5-9CF2-F86994D40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5EED87-6998-25BA-9A2E-AF73F2E8D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D92E5-A998-FE46-5BF0-D3481EA31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*Discuss: Analyst I, II, etc. </a:t>
            </a:r>
            <a:r>
              <a:rPr lang="en-US" dirty="0" err="1"/>
              <a:t>bldg</a:t>
            </a:r>
            <a:r>
              <a:rPr lang="en-US" dirty="0"/>
              <a:t> number that represents a measurable value (grade level maybe), DJIA stock prices???</a:t>
            </a:r>
          </a:p>
          <a:p>
            <a:endParaRPr lang="en-US" dirty="0"/>
          </a:p>
          <a:p>
            <a:r>
              <a:rPr lang="en-US" dirty="0"/>
              <a:t>** or study or research or whatever method you’re using to collect data, NOT assigned as a ranking or naming convention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E7BEF-57A1-79C5-4BDB-9E1902384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48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DC941-29C0-8C21-6C39-5FA787A2F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C8829D-7C9B-163A-92AE-6380A474B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5603AC-B532-6C60-9D82-35A9169CF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Yes – Analyst I/II/III and Sr. Partner/Jr. Partner/Associate are job titles that contain information about skill level, suggests an ordinal system of pay for analysts with such titles</a:t>
            </a:r>
          </a:p>
          <a:p>
            <a:endParaRPr lang="en-US" dirty="0"/>
          </a:p>
          <a:p>
            <a:r>
              <a:rPr lang="en-US" dirty="0"/>
              <a:t>Salary classification: discuss which ways it could be discrete v. continuous, what about a union or government job… what difference would that make?</a:t>
            </a:r>
          </a:p>
          <a:p>
            <a:endParaRPr lang="en-US" dirty="0"/>
          </a:p>
          <a:p>
            <a:r>
              <a:rPr lang="en-US" dirty="0"/>
              <a:t>DJIA - Go through each of the four levels of measurement to ask what level of information is conveyed by the stock prices alone? </a:t>
            </a:r>
          </a:p>
          <a:p>
            <a:endParaRPr lang="en-US" dirty="0"/>
          </a:p>
          <a:p>
            <a:r>
              <a:rPr lang="en-US" dirty="0"/>
              <a:t>Time – talk through ways that it can be classified using each term defined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B886C-E82D-DE84-EB5B-4C4870DA7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3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720E5-07A4-6104-67D2-BC05DBCA9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AC0BA6-FF8A-AE78-A559-B5411A550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9B3556-23C0-89C3-DB41-4BD705F20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Replicated for referencing while discussing q’s from previous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FC87B-D7D6-4737-0113-E91253C22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13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EB291-7CB1-18AD-DB19-419D0A4F1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FE122-FEDE-D2FA-AFBD-9FF415102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7A2E7-D060-2B41-E677-3A83670CE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A307B-743B-E897-13D2-5303A28B0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7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F48E0-C722-621C-6CB2-71D748212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41882-8169-C2DA-71F5-4A26C0ABD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1DFD38-61F5-F450-DD52-B93BE3CEB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Guy should have gotten double points for pointing at it too.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EE396-CCF1-0045-3300-8C1BBC9921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4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7F38B-F51A-A069-A8E1-840E9C313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9D69E-5FF5-2F52-ACCB-D62E86540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80BCB-8073-F039-12B0-A9F503375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818F9-C7FD-BF5C-338F-9DBB646A2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56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BE7EA-9C34-EB5C-5833-183A1D2F3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BA74B-AFAD-C385-70F8-C22AA122D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420366-2822-DF02-46DA-8A0F9C2A1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E.g., employment rate - can’t count everyone that’s unemployed so sample the population and extrapolate. What is the population used to calculate the unemployment rate? Cf., labor market participation rate = 62%... What does that mean for unemployment?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B4457-82E8-21D6-7F30-9F31474C08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12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37194-6575-2C5C-8137-6E1CB98AF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36827-1B50-BBE6-47C7-045FCF142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EFB4A0-F274-8CBC-5B6D-9DB01FF60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Usually* </a:t>
            </a:r>
          </a:p>
          <a:p>
            <a:r>
              <a:rPr lang="en-US" dirty="0"/>
              <a:t>Exceptions include some jersey numbers, most state highways, student IDs, the “1%”, Adele album titles, all examples of </a:t>
            </a:r>
            <a:r>
              <a:rPr lang="en-US" b="1" dirty="0"/>
              <a:t>qualitative (with an ‘L’)</a:t>
            </a:r>
            <a:r>
              <a:rPr lang="en-US" dirty="0"/>
              <a:t>, numeric data that are not really </a:t>
            </a:r>
            <a:r>
              <a:rPr lang="en-US" i="1" dirty="0"/>
              <a:t>measured</a:t>
            </a:r>
            <a:r>
              <a:rPr lang="en-US" i="0" dirty="0"/>
              <a:t>, or that quantify some value, as much as they represent, symbolize, or help to classify the data in some… nominal way.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04B99-6B95-1CDD-8746-E0E740097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05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AC79D-C06F-D2EC-2CC7-DAA1272B0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755D0D-7B04-0F81-6AF3-51E5E5D0F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AF0EC-CCDF-06F9-F160-916E06807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Both? What about payment status (on-time, late, in collections)? Age cohorts (boomers, </a:t>
            </a:r>
            <a:r>
              <a:rPr lang="en-US" dirty="0" err="1"/>
              <a:t>zoomers</a:t>
            </a:r>
            <a:r>
              <a:rPr lang="en-US" dirty="0"/>
              <a:t>, millennials)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BFCF7-98A1-6074-9055-09407F337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73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20227-EC2D-6237-0697-8687B8DDA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B69033-849D-2CAB-65B0-38E6402905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67FC3E-3E76-17CA-98EE-D21034CA8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number can still be a qualitative variable. Zip codes, employee IDs, and phone numbers are good example. If variable has a numeric value that comes from a measurement of some kind, that is a good indicator that it is a quantitative variable.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2189E-9A90-54EC-6CDD-B9548DF68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2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35253-D181-8B30-F33F-258FB85A2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B72F7-F4C1-8CA2-FA51-1C38F9BC4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B3E15-C174-CF67-91CF-DF79C227B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two types of quantitative variables are discrete variables and continuous variables.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8A486-D21D-58E3-6494-FF63FDA56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1438C-1274-4518-B00D-17B8B8D039A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3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9EBA2AFF-91EE-7640-9D82-0D5ACF4FB3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6456"/>
            <a:ext cx="24384000" cy="53995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19AF6-8AC2-994C-86C6-818422B339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385" y="9144000"/>
            <a:ext cx="18440401" cy="1447800"/>
          </a:xfrm>
        </p:spPr>
        <p:txBody>
          <a:bodyPr/>
          <a:lstStyle>
            <a:lvl1pPr marL="0" indent="0">
              <a:buNone/>
              <a:defRPr sz="8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D21189-B225-DF40-AF22-53C99C79D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8385" y="11685816"/>
            <a:ext cx="18440400" cy="14478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88639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2177278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3265917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4354556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Subhead text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75AF7-D4F5-AC42-A8D9-9AC9BFEF1A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27" y="10652968"/>
            <a:ext cx="3701960" cy="2682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8D9C612-3F63-2443-9971-A956E97C95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8509000"/>
          </a:xfrm>
          <a:prstGeom prst="rect">
            <a:avLst/>
          </a:prstGeom>
        </p:spPr>
      </p:pic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C4E7651-8021-404D-8C9C-3BA33FDB085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68388" y="10653713"/>
            <a:ext cx="12801600" cy="1031875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88639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177278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65917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54556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7BD3B3-D05B-7F40-8B24-F3AC42921FF1}"/>
              </a:ext>
            </a:extLst>
          </p:cNvPr>
          <p:cNvSpPr/>
          <p:nvPr userDrawn="1"/>
        </p:nvSpPr>
        <p:spPr>
          <a:xfrm>
            <a:off x="-25973" y="13335001"/>
            <a:ext cx="24413148" cy="381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19AF6-8AC2-994C-86C6-818422B339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385" y="9144000"/>
            <a:ext cx="18440401" cy="1447800"/>
          </a:xfrm>
        </p:spPr>
        <p:txBody>
          <a:bodyPr/>
          <a:lstStyle>
            <a:lvl1pPr marL="0" indent="0">
              <a:buNone/>
              <a:defRPr sz="8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D21189-B225-DF40-AF22-53C99C79D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8385" y="11685816"/>
            <a:ext cx="18440400" cy="14478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88639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2177278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3265917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4354556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Subhead text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75AF7-D4F5-AC42-A8D9-9AC9BFEF1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27" y="10652968"/>
            <a:ext cx="3701960" cy="2682032"/>
          </a:xfrm>
          <a:prstGeom prst="rect">
            <a:avLst/>
          </a:prstGeom>
        </p:spPr>
      </p:pic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C4E7651-8021-404D-8C9C-3BA33FDB085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68388" y="10653713"/>
            <a:ext cx="12801600" cy="1031875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88639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177278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65917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54556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7BD3B3-D05B-7F40-8B24-F3AC42921FF1}"/>
              </a:ext>
            </a:extLst>
          </p:cNvPr>
          <p:cNvSpPr/>
          <p:nvPr userDrawn="1"/>
        </p:nvSpPr>
        <p:spPr>
          <a:xfrm>
            <a:off x="-25973" y="13335001"/>
            <a:ext cx="24413148" cy="381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302B933-BC0A-7E4E-93EF-DCFE473F0D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208380" y="1174"/>
            <a:ext cx="11925667" cy="8457025"/>
          </a:xfrm>
          <a:custGeom>
            <a:avLst/>
            <a:gdLst>
              <a:gd name="connsiteX0" fmla="*/ 0 w 6687919"/>
              <a:gd name="connsiteY0" fmla="*/ 0 h 3219450"/>
              <a:gd name="connsiteX1" fmla="*/ 3468437 w 6687919"/>
              <a:gd name="connsiteY1" fmla="*/ 0 h 3219450"/>
              <a:gd name="connsiteX2" fmla="*/ 6687919 w 6687919"/>
              <a:gd name="connsiteY2" fmla="*/ 3219450 h 3219450"/>
              <a:gd name="connsiteX3" fmla="*/ 3219482 w 6687919"/>
              <a:gd name="connsiteY3" fmla="*/ 321945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919" h="3219450">
                <a:moveTo>
                  <a:pt x="0" y="0"/>
                </a:moveTo>
                <a:lnTo>
                  <a:pt x="3468437" y="0"/>
                </a:lnTo>
                <a:lnTo>
                  <a:pt x="6687919" y="3219450"/>
                </a:lnTo>
                <a:lnTo>
                  <a:pt x="3219482" y="3219450"/>
                </a:lnTo>
                <a:close/>
              </a:path>
            </a:pathLst>
          </a:custGeom>
          <a:solidFill>
            <a:schemeClr val="bg1">
              <a:lumMod val="95000"/>
              <a:alpha val="17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42F94678-6773-174B-B42C-F08D7AD0B4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7495" y="1174"/>
            <a:ext cx="11925667" cy="8457025"/>
          </a:xfrm>
          <a:custGeom>
            <a:avLst/>
            <a:gdLst>
              <a:gd name="connsiteX0" fmla="*/ 0 w 6687919"/>
              <a:gd name="connsiteY0" fmla="*/ 0 h 3219450"/>
              <a:gd name="connsiteX1" fmla="*/ 3468437 w 6687919"/>
              <a:gd name="connsiteY1" fmla="*/ 0 h 3219450"/>
              <a:gd name="connsiteX2" fmla="*/ 6687919 w 6687919"/>
              <a:gd name="connsiteY2" fmla="*/ 3219450 h 3219450"/>
              <a:gd name="connsiteX3" fmla="*/ 3219482 w 6687919"/>
              <a:gd name="connsiteY3" fmla="*/ 321945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919" h="3219450">
                <a:moveTo>
                  <a:pt x="0" y="0"/>
                </a:moveTo>
                <a:lnTo>
                  <a:pt x="3468437" y="0"/>
                </a:lnTo>
                <a:lnTo>
                  <a:pt x="6687919" y="3219450"/>
                </a:lnTo>
                <a:lnTo>
                  <a:pt x="3219482" y="3219450"/>
                </a:lnTo>
                <a:close/>
              </a:path>
            </a:pathLst>
          </a:custGeom>
          <a:solidFill>
            <a:schemeClr val="bg1">
              <a:lumMod val="95000"/>
              <a:alpha val="17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CC09687-35AC-604C-8149-3868FE208A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3370" y="1174"/>
            <a:ext cx="11925667" cy="8457025"/>
          </a:xfrm>
          <a:custGeom>
            <a:avLst/>
            <a:gdLst>
              <a:gd name="connsiteX0" fmla="*/ 0 w 6687919"/>
              <a:gd name="connsiteY0" fmla="*/ 0 h 3219450"/>
              <a:gd name="connsiteX1" fmla="*/ 3468437 w 6687919"/>
              <a:gd name="connsiteY1" fmla="*/ 0 h 3219450"/>
              <a:gd name="connsiteX2" fmla="*/ 6687919 w 6687919"/>
              <a:gd name="connsiteY2" fmla="*/ 3219450 h 3219450"/>
              <a:gd name="connsiteX3" fmla="*/ 3219482 w 6687919"/>
              <a:gd name="connsiteY3" fmla="*/ 321945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919" h="3219450">
                <a:moveTo>
                  <a:pt x="0" y="0"/>
                </a:moveTo>
                <a:lnTo>
                  <a:pt x="3468437" y="0"/>
                </a:lnTo>
                <a:lnTo>
                  <a:pt x="6687919" y="3219450"/>
                </a:lnTo>
                <a:lnTo>
                  <a:pt x="3219482" y="3219450"/>
                </a:lnTo>
                <a:close/>
              </a:path>
            </a:pathLst>
          </a:custGeom>
          <a:solidFill>
            <a:schemeClr val="bg1">
              <a:lumMod val="95000"/>
              <a:alpha val="17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F13A1C9-A38B-4D40-933B-D16AAA1090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279245" y="1174"/>
            <a:ext cx="11925667" cy="8457025"/>
          </a:xfrm>
          <a:custGeom>
            <a:avLst/>
            <a:gdLst>
              <a:gd name="connsiteX0" fmla="*/ 0 w 6687919"/>
              <a:gd name="connsiteY0" fmla="*/ 0 h 3219450"/>
              <a:gd name="connsiteX1" fmla="*/ 3468437 w 6687919"/>
              <a:gd name="connsiteY1" fmla="*/ 0 h 3219450"/>
              <a:gd name="connsiteX2" fmla="*/ 6687919 w 6687919"/>
              <a:gd name="connsiteY2" fmla="*/ 3219450 h 3219450"/>
              <a:gd name="connsiteX3" fmla="*/ 3219482 w 6687919"/>
              <a:gd name="connsiteY3" fmla="*/ 321945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919" h="3219450">
                <a:moveTo>
                  <a:pt x="0" y="0"/>
                </a:moveTo>
                <a:lnTo>
                  <a:pt x="3468437" y="0"/>
                </a:lnTo>
                <a:lnTo>
                  <a:pt x="6687919" y="3219450"/>
                </a:lnTo>
                <a:lnTo>
                  <a:pt x="3219482" y="3219450"/>
                </a:lnTo>
                <a:close/>
              </a:path>
            </a:pathLst>
          </a:custGeom>
          <a:solidFill>
            <a:schemeClr val="bg1">
              <a:lumMod val="95000"/>
              <a:alpha val="17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E4B53ABA-DAA8-894B-9E42-7911D19F3F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775120" y="1174"/>
            <a:ext cx="11925667" cy="8457025"/>
          </a:xfrm>
          <a:custGeom>
            <a:avLst/>
            <a:gdLst>
              <a:gd name="connsiteX0" fmla="*/ 0 w 6687919"/>
              <a:gd name="connsiteY0" fmla="*/ 0 h 3219450"/>
              <a:gd name="connsiteX1" fmla="*/ 3468437 w 6687919"/>
              <a:gd name="connsiteY1" fmla="*/ 0 h 3219450"/>
              <a:gd name="connsiteX2" fmla="*/ 6687919 w 6687919"/>
              <a:gd name="connsiteY2" fmla="*/ 3219450 h 3219450"/>
              <a:gd name="connsiteX3" fmla="*/ 3219482 w 6687919"/>
              <a:gd name="connsiteY3" fmla="*/ 321945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919" h="3219450">
                <a:moveTo>
                  <a:pt x="0" y="0"/>
                </a:moveTo>
                <a:lnTo>
                  <a:pt x="3468437" y="0"/>
                </a:lnTo>
                <a:lnTo>
                  <a:pt x="6687919" y="3219450"/>
                </a:lnTo>
                <a:lnTo>
                  <a:pt x="3219482" y="3219450"/>
                </a:lnTo>
                <a:close/>
              </a:path>
            </a:pathLst>
          </a:custGeom>
          <a:solidFill>
            <a:schemeClr val="bg1">
              <a:lumMod val="95000"/>
              <a:alpha val="17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60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EB895-625A-6742-85F4-60473B38B9CD}"/>
              </a:ext>
            </a:extLst>
          </p:cNvPr>
          <p:cNvSpPr/>
          <p:nvPr userDrawn="1"/>
        </p:nvSpPr>
        <p:spPr>
          <a:xfrm>
            <a:off x="-25973" y="13396913"/>
            <a:ext cx="24387176" cy="3190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7C7DC-79B6-9D4C-89D6-DC049B53E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16914" y="12689682"/>
            <a:ext cx="470276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08B85E-FCB3-4244-9DC7-6D8261F8E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1" y="76200"/>
            <a:ext cx="3239866" cy="14322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3AF4-76D2-E048-B706-41F7D00E1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2187" y="1753348"/>
            <a:ext cx="22402799" cy="106672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9221EF-0553-A448-82BA-79AADFABF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z="3200" dirty="0">
                <a:latin typeface="Gotham Light"/>
                <a:cs typeface="Gotham Light"/>
              </a:rPr>
              <a:t>REPORT TO THE BOARD | AUGUST xx, 2019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6A9384-014F-2C4C-8BBB-AA2C74EA8702}"/>
              </a:ext>
            </a:extLst>
          </p:cNvPr>
          <p:cNvGrpSpPr/>
          <p:nvPr userDrawn="1"/>
        </p:nvGrpSpPr>
        <p:grpSpPr>
          <a:xfrm rot="10800000" flipH="1">
            <a:off x="3354387" y="321129"/>
            <a:ext cx="13822397" cy="914403"/>
            <a:chOff x="8217400" y="6091084"/>
            <a:chExt cx="6614413" cy="486698"/>
          </a:xfrm>
        </p:grpSpPr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AF5E7309-013F-B64F-A352-91BF0360FF0A}"/>
                </a:ext>
              </a:extLst>
            </p:cNvPr>
            <p:cNvSpPr/>
            <p:nvPr/>
          </p:nvSpPr>
          <p:spPr>
            <a:xfrm>
              <a:off x="9521477" y="6091084"/>
              <a:ext cx="5310336" cy="486696"/>
            </a:xfrm>
            <a:prstGeom prst="parallelogram">
              <a:avLst>
                <a:gd name="adj" fmla="val 9928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479D0B26-F13C-AC40-9E05-1F58B84C1FC1}"/>
                </a:ext>
              </a:extLst>
            </p:cNvPr>
            <p:cNvSpPr/>
            <p:nvPr/>
          </p:nvSpPr>
          <p:spPr>
            <a:xfrm>
              <a:off x="9084940" y="6091084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chemeClr val="tx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88E56B65-EF3E-434F-854D-5E498A59E2F9}"/>
                </a:ext>
              </a:extLst>
            </p:cNvPr>
            <p:cNvSpPr/>
            <p:nvPr/>
          </p:nvSpPr>
          <p:spPr>
            <a:xfrm>
              <a:off x="8653937" y="6091086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A1742C9A-97F6-FA42-B8D9-EAF990D7A01D}"/>
                </a:ext>
              </a:extLst>
            </p:cNvPr>
            <p:cNvSpPr/>
            <p:nvPr/>
          </p:nvSpPr>
          <p:spPr>
            <a:xfrm>
              <a:off x="8217400" y="6091085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E784912-8CF8-0D49-9B39-126E81E91950}"/>
              </a:ext>
            </a:extLst>
          </p:cNvPr>
          <p:cNvSpPr/>
          <p:nvPr userDrawn="1"/>
        </p:nvSpPr>
        <p:spPr>
          <a:xfrm>
            <a:off x="10059987" y="321128"/>
            <a:ext cx="14327189" cy="914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99FFC3FA-B6A0-E04D-A8C3-539499A1D9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0588" y="321125"/>
            <a:ext cx="16383000" cy="869499"/>
          </a:xfrm>
        </p:spPr>
        <p:txBody>
          <a:bodyPr>
            <a:noAutofit/>
          </a:bodyPr>
          <a:lstStyle>
            <a:lvl1pPr marL="0" indent="0">
              <a:buNone/>
              <a:defRPr sz="4500" b="1" i="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  <a:lvl2pPr marL="1088639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2177278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3265917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4354556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HEADER COPY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EB895-625A-6742-85F4-60473B38B9CD}"/>
              </a:ext>
            </a:extLst>
          </p:cNvPr>
          <p:cNvSpPr/>
          <p:nvPr userDrawn="1"/>
        </p:nvSpPr>
        <p:spPr>
          <a:xfrm>
            <a:off x="-25973" y="13396913"/>
            <a:ext cx="24387176" cy="3190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08B85E-FCB3-4244-9DC7-6D8261F8E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1" y="76200"/>
            <a:ext cx="3239866" cy="14322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3AF4-76D2-E048-B706-41F7D00E1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2187" y="1981200"/>
            <a:ext cx="22402799" cy="10439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C2A98A-3434-E045-A388-58A0796C139A}"/>
              </a:ext>
            </a:extLst>
          </p:cNvPr>
          <p:cNvGrpSpPr/>
          <p:nvPr userDrawn="1"/>
        </p:nvGrpSpPr>
        <p:grpSpPr>
          <a:xfrm rot="10800000" flipH="1">
            <a:off x="3354387" y="321129"/>
            <a:ext cx="13822397" cy="914403"/>
            <a:chOff x="8217400" y="6091084"/>
            <a:chExt cx="6614413" cy="48669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5F07C0E-4D2C-6441-9ADE-AF943D1944E8}"/>
                </a:ext>
              </a:extLst>
            </p:cNvPr>
            <p:cNvSpPr/>
            <p:nvPr/>
          </p:nvSpPr>
          <p:spPr>
            <a:xfrm>
              <a:off x="9521477" y="6091084"/>
              <a:ext cx="5310336" cy="486696"/>
            </a:xfrm>
            <a:prstGeom prst="parallelogram">
              <a:avLst>
                <a:gd name="adj" fmla="val 99287"/>
              </a:avLst>
            </a:prstGeom>
            <a:solidFill>
              <a:srgbClr val="6786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F864383B-2EF4-4441-9BC6-44A46406A75E}"/>
                </a:ext>
              </a:extLst>
            </p:cNvPr>
            <p:cNvSpPr/>
            <p:nvPr/>
          </p:nvSpPr>
          <p:spPr>
            <a:xfrm>
              <a:off x="9084940" y="6091084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6786B8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F4EE2F7-466C-D44A-82DA-02DDF35491E3}"/>
                </a:ext>
              </a:extLst>
            </p:cNvPr>
            <p:cNvSpPr/>
            <p:nvPr/>
          </p:nvSpPr>
          <p:spPr>
            <a:xfrm>
              <a:off x="8653937" y="6091086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6786B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2EE100E-07AB-B04D-AD1F-48536C88A539}"/>
                </a:ext>
              </a:extLst>
            </p:cNvPr>
            <p:cNvSpPr/>
            <p:nvPr/>
          </p:nvSpPr>
          <p:spPr>
            <a:xfrm>
              <a:off x="8217400" y="6091085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6786B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913CD38-5C29-2B45-85F4-B6943BB7531B}"/>
              </a:ext>
            </a:extLst>
          </p:cNvPr>
          <p:cNvSpPr/>
          <p:nvPr userDrawn="1"/>
        </p:nvSpPr>
        <p:spPr>
          <a:xfrm>
            <a:off x="10059987" y="321128"/>
            <a:ext cx="14327189" cy="914399"/>
          </a:xfrm>
          <a:prstGeom prst="rect">
            <a:avLst/>
          </a:prstGeom>
          <a:solidFill>
            <a:srgbClr val="678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0483A8D-8547-9F4C-873C-4CCE15FE4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0588" y="321125"/>
            <a:ext cx="16383000" cy="869499"/>
          </a:xfrm>
        </p:spPr>
        <p:txBody>
          <a:bodyPr>
            <a:noAutofit/>
          </a:bodyPr>
          <a:lstStyle>
            <a:lvl1pPr marL="0" indent="0">
              <a:buNone/>
              <a:defRPr sz="4500" b="1" i="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  <a:lvl2pPr marL="1088639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2177278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3265917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4354556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HEADER COPY HERE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9221EF-0553-A448-82BA-79AADFABF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z="3200" dirty="0">
                <a:latin typeface="Gotham Light"/>
                <a:cs typeface="Gotham Light"/>
              </a:rPr>
              <a:t>REPORT TO THE BOARD | AUGUST xx, 2019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A9E5569-8F80-5144-B7EC-FBF8803D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16914" y="12689682"/>
            <a:ext cx="470276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EB895-625A-6742-85F4-60473B38B9CD}"/>
              </a:ext>
            </a:extLst>
          </p:cNvPr>
          <p:cNvSpPr/>
          <p:nvPr userDrawn="1"/>
        </p:nvSpPr>
        <p:spPr>
          <a:xfrm>
            <a:off x="-25973" y="13396913"/>
            <a:ext cx="24387176" cy="3190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08B85E-FCB3-4244-9DC7-6D8261F8E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1" y="76200"/>
            <a:ext cx="3239866" cy="14322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3AF4-76D2-E048-B706-41F7D00E1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2187" y="1981200"/>
            <a:ext cx="22402799" cy="10439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C2A98A-3434-E045-A388-58A0796C139A}"/>
              </a:ext>
            </a:extLst>
          </p:cNvPr>
          <p:cNvGrpSpPr/>
          <p:nvPr userDrawn="1"/>
        </p:nvGrpSpPr>
        <p:grpSpPr>
          <a:xfrm rot="10800000" flipH="1">
            <a:off x="3354387" y="321129"/>
            <a:ext cx="13822397" cy="914403"/>
            <a:chOff x="8217400" y="6091084"/>
            <a:chExt cx="6614413" cy="48669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5F07C0E-4D2C-6441-9ADE-AF943D1944E8}"/>
                </a:ext>
              </a:extLst>
            </p:cNvPr>
            <p:cNvSpPr/>
            <p:nvPr/>
          </p:nvSpPr>
          <p:spPr>
            <a:xfrm>
              <a:off x="9521477" y="6091084"/>
              <a:ext cx="5310336" cy="486696"/>
            </a:xfrm>
            <a:prstGeom prst="parallelogram">
              <a:avLst>
                <a:gd name="adj" fmla="val 99287"/>
              </a:avLst>
            </a:prstGeom>
            <a:solidFill>
              <a:srgbClr val="002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F864383B-2EF4-4441-9BC6-44A46406A75E}"/>
                </a:ext>
              </a:extLst>
            </p:cNvPr>
            <p:cNvSpPr/>
            <p:nvPr/>
          </p:nvSpPr>
          <p:spPr>
            <a:xfrm>
              <a:off x="9084940" y="6091084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002E6D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F4EE2F7-466C-D44A-82DA-02DDF35491E3}"/>
                </a:ext>
              </a:extLst>
            </p:cNvPr>
            <p:cNvSpPr/>
            <p:nvPr/>
          </p:nvSpPr>
          <p:spPr>
            <a:xfrm>
              <a:off x="8653937" y="6091086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002E6D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2EE100E-07AB-B04D-AD1F-48536C88A539}"/>
                </a:ext>
              </a:extLst>
            </p:cNvPr>
            <p:cNvSpPr/>
            <p:nvPr/>
          </p:nvSpPr>
          <p:spPr>
            <a:xfrm>
              <a:off x="8217400" y="6091085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002E6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913CD38-5C29-2B45-85F4-B6943BB7531B}"/>
              </a:ext>
            </a:extLst>
          </p:cNvPr>
          <p:cNvSpPr/>
          <p:nvPr userDrawn="1"/>
        </p:nvSpPr>
        <p:spPr>
          <a:xfrm>
            <a:off x="10059987" y="321128"/>
            <a:ext cx="14327189" cy="914399"/>
          </a:xfrm>
          <a:prstGeom prst="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0483A8D-8547-9F4C-873C-4CCE15FE4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0588" y="321125"/>
            <a:ext cx="16383000" cy="869499"/>
          </a:xfrm>
        </p:spPr>
        <p:txBody>
          <a:bodyPr>
            <a:noAutofit/>
          </a:bodyPr>
          <a:lstStyle>
            <a:lvl1pPr marL="0" indent="0">
              <a:buNone/>
              <a:defRPr sz="4500" b="1" i="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  <a:lvl2pPr marL="1088639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2177278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3265917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4354556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HEADER COPY HERE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9221EF-0553-A448-82BA-79AADFABF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z="3200" dirty="0">
                <a:latin typeface="Gotham Light"/>
                <a:cs typeface="Gotham Light"/>
              </a:rPr>
              <a:t>REPORT TO THE BOARD | AUGUST xx, 2019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A8E0111-B55E-DD47-8B38-7E54D581E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16914" y="12689682"/>
            <a:ext cx="470276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EB895-625A-6742-85F4-60473B38B9CD}"/>
              </a:ext>
            </a:extLst>
          </p:cNvPr>
          <p:cNvSpPr/>
          <p:nvPr userDrawn="1"/>
        </p:nvSpPr>
        <p:spPr>
          <a:xfrm>
            <a:off x="-25973" y="13396913"/>
            <a:ext cx="24387176" cy="3190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08B85E-FCB3-4244-9DC7-6D8261F8E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1" y="76200"/>
            <a:ext cx="3239866" cy="14322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3AF4-76D2-E048-B706-41F7D00E1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2187" y="1981200"/>
            <a:ext cx="22402799" cy="10439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C2A98A-3434-E045-A388-58A0796C139A}"/>
              </a:ext>
            </a:extLst>
          </p:cNvPr>
          <p:cNvGrpSpPr/>
          <p:nvPr userDrawn="1"/>
        </p:nvGrpSpPr>
        <p:grpSpPr>
          <a:xfrm rot="10800000" flipH="1">
            <a:off x="3354387" y="321129"/>
            <a:ext cx="13822397" cy="914403"/>
            <a:chOff x="8217400" y="6091084"/>
            <a:chExt cx="6614413" cy="48669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5F07C0E-4D2C-6441-9ADE-AF943D1944E8}"/>
                </a:ext>
              </a:extLst>
            </p:cNvPr>
            <p:cNvSpPr/>
            <p:nvPr/>
          </p:nvSpPr>
          <p:spPr>
            <a:xfrm>
              <a:off x="9521477" y="6091084"/>
              <a:ext cx="5310336" cy="486696"/>
            </a:xfrm>
            <a:prstGeom prst="parallelogram">
              <a:avLst>
                <a:gd name="adj" fmla="val 992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F864383B-2EF4-4441-9BC6-44A46406A75E}"/>
                </a:ext>
              </a:extLst>
            </p:cNvPr>
            <p:cNvSpPr/>
            <p:nvPr/>
          </p:nvSpPr>
          <p:spPr>
            <a:xfrm>
              <a:off x="9084940" y="6091084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00AFAA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F4EE2F7-466C-D44A-82DA-02DDF35491E3}"/>
                </a:ext>
              </a:extLst>
            </p:cNvPr>
            <p:cNvSpPr/>
            <p:nvPr/>
          </p:nvSpPr>
          <p:spPr>
            <a:xfrm>
              <a:off x="8653937" y="6091086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00AFAA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2EE100E-07AB-B04D-AD1F-48536C88A539}"/>
                </a:ext>
              </a:extLst>
            </p:cNvPr>
            <p:cNvSpPr/>
            <p:nvPr/>
          </p:nvSpPr>
          <p:spPr>
            <a:xfrm>
              <a:off x="8217400" y="6091085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00AFAA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913CD38-5C29-2B45-85F4-B6943BB7531B}"/>
              </a:ext>
            </a:extLst>
          </p:cNvPr>
          <p:cNvSpPr/>
          <p:nvPr userDrawn="1"/>
        </p:nvSpPr>
        <p:spPr>
          <a:xfrm>
            <a:off x="10059987" y="321128"/>
            <a:ext cx="14327189" cy="914399"/>
          </a:xfrm>
          <a:prstGeom prst="rect">
            <a:avLst/>
          </a:prstGeom>
          <a:solidFill>
            <a:srgbClr val="00AF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0483A8D-8547-9F4C-873C-4CCE15FE4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0588" y="321125"/>
            <a:ext cx="16383000" cy="869499"/>
          </a:xfrm>
        </p:spPr>
        <p:txBody>
          <a:bodyPr>
            <a:noAutofit/>
          </a:bodyPr>
          <a:lstStyle>
            <a:lvl1pPr marL="0" indent="0">
              <a:buNone/>
              <a:defRPr sz="4500" b="1" i="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  <a:lvl2pPr marL="1088639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2177278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3265917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4354556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HEADER COPY HERE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9221EF-0553-A448-82BA-79AADFABF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z="3200" dirty="0">
                <a:latin typeface="Gotham Light"/>
                <a:cs typeface="Gotham Light"/>
              </a:rPr>
              <a:t>REPORT TO THE BOARD | AUGUST xx, 2019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C2F5D1-947E-044D-A32E-F3017CCEE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16914" y="12689682"/>
            <a:ext cx="470276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EB895-625A-6742-85F4-60473B38B9CD}"/>
              </a:ext>
            </a:extLst>
          </p:cNvPr>
          <p:cNvSpPr/>
          <p:nvPr userDrawn="1"/>
        </p:nvSpPr>
        <p:spPr>
          <a:xfrm>
            <a:off x="-25973" y="13396913"/>
            <a:ext cx="24387176" cy="3190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08B85E-FCB3-4244-9DC7-6D8261F8E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1" y="76200"/>
            <a:ext cx="3239866" cy="14322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3AF4-76D2-E048-B706-41F7D00E1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2187" y="1981200"/>
            <a:ext cx="22402799" cy="10439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C2A98A-3434-E045-A388-58A0796C139A}"/>
              </a:ext>
            </a:extLst>
          </p:cNvPr>
          <p:cNvGrpSpPr/>
          <p:nvPr userDrawn="1"/>
        </p:nvGrpSpPr>
        <p:grpSpPr>
          <a:xfrm rot="10800000" flipH="1">
            <a:off x="3354387" y="321129"/>
            <a:ext cx="13822397" cy="914403"/>
            <a:chOff x="8217400" y="6091084"/>
            <a:chExt cx="6614413" cy="48669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5F07C0E-4D2C-6441-9ADE-AF943D1944E8}"/>
                </a:ext>
              </a:extLst>
            </p:cNvPr>
            <p:cNvSpPr/>
            <p:nvPr/>
          </p:nvSpPr>
          <p:spPr>
            <a:xfrm>
              <a:off x="9521477" y="6091084"/>
              <a:ext cx="5310336" cy="486696"/>
            </a:xfrm>
            <a:prstGeom prst="parallelogram">
              <a:avLst>
                <a:gd name="adj" fmla="val 99287"/>
              </a:avLst>
            </a:prstGeom>
            <a:solidFill>
              <a:srgbClr val="C1D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F864383B-2EF4-4441-9BC6-44A46406A75E}"/>
                </a:ext>
              </a:extLst>
            </p:cNvPr>
            <p:cNvSpPr/>
            <p:nvPr/>
          </p:nvSpPr>
          <p:spPr>
            <a:xfrm>
              <a:off x="9084940" y="6091084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C1D82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F4EE2F7-466C-D44A-82DA-02DDF35491E3}"/>
                </a:ext>
              </a:extLst>
            </p:cNvPr>
            <p:cNvSpPr/>
            <p:nvPr/>
          </p:nvSpPr>
          <p:spPr>
            <a:xfrm>
              <a:off x="8653937" y="6091086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C1D82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2EE100E-07AB-B04D-AD1F-48536C88A539}"/>
                </a:ext>
              </a:extLst>
            </p:cNvPr>
            <p:cNvSpPr/>
            <p:nvPr/>
          </p:nvSpPr>
          <p:spPr>
            <a:xfrm>
              <a:off x="8217400" y="6091085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C1D82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913CD38-5C29-2B45-85F4-B6943BB7531B}"/>
              </a:ext>
            </a:extLst>
          </p:cNvPr>
          <p:cNvSpPr/>
          <p:nvPr userDrawn="1"/>
        </p:nvSpPr>
        <p:spPr>
          <a:xfrm>
            <a:off x="10059987" y="321128"/>
            <a:ext cx="14327189" cy="914399"/>
          </a:xfrm>
          <a:prstGeom prst="rect">
            <a:avLst/>
          </a:prstGeom>
          <a:solidFill>
            <a:srgbClr val="C1D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0483A8D-8547-9F4C-873C-4CCE15FE4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0588" y="321125"/>
            <a:ext cx="16383000" cy="869499"/>
          </a:xfrm>
        </p:spPr>
        <p:txBody>
          <a:bodyPr>
            <a:noAutofit/>
          </a:bodyPr>
          <a:lstStyle>
            <a:lvl1pPr marL="0" indent="0">
              <a:buNone/>
              <a:defRPr sz="4500" b="1" i="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  <a:lvl2pPr marL="1088639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2177278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3265917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4354556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HEADER COPY HERE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9221EF-0553-A448-82BA-79AADFABF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z="3200" dirty="0">
                <a:latin typeface="Gotham Light"/>
                <a:cs typeface="Gotham Light"/>
              </a:rPr>
              <a:t>REPORT TO THE BOARD | AUGUST xx, 2019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F698E8-5545-A043-B0F4-32B1A3285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16914" y="12689682"/>
            <a:ext cx="470276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EB895-625A-6742-85F4-60473B38B9CD}"/>
              </a:ext>
            </a:extLst>
          </p:cNvPr>
          <p:cNvSpPr/>
          <p:nvPr userDrawn="1"/>
        </p:nvSpPr>
        <p:spPr>
          <a:xfrm>
            <a:off x="-25973" y="13396913"/>
            <a:ext cx="24387176" cy="3190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08B85E-FCB3-4244-9DC7-6D8261F8E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1" y="76200"/>
            <a:ext cx="3239866" cy="14322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3AF4-76D2-E048-B706-41F7D00E1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2187" y="1981200"/>
            <a:ext cx="22402799" cy="10439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C2A98A-3434-E045-A388-58A0796C139A}"/>
              </a:ext>
            </a:extLst>
          </p:cNvPr>
          <p:cNvGrpSpPr/>
          <p:nvPr userDrawn="1"/>
        </p:nvGrpSpPr>
        <p:grpSpPr>
          <a:xfrm rot="10800000" flipH="1">
            <a:off x="3354387" y="321129"/>
            <a:ext cx="13822397" cy="914403"/>
            <a:chOff x="8217400" y="6091084"/>
            <a:chExt cx="6614413" cy="48669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5F07C0E-4D2C-6441-9ADE-AF943D1944E8}"/>
                </a:ext>
              </a:extLst>
            </p:cNvPr>
            <p:cNvSpPr/>
            <p:nvPr/>
          </p:nvSpPr>
          <p:spPr>
            <a:xfrm>
              <a:off x="9521477" y="6091084"/>
              <a:ext cx="5310336" cy="486696"/>
            </a:xfrm>
            <a:prstGeom prst="parallelogram">
              <a:avLst>
                <a:gd name="adj" fmla="val 99287"/>
              </a:avLst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F864383B-2EF4-4441-9BC6-44A46406A75E}"/>
                </a:ext>
              </a:extLst>
            </p:cNvPr>
            <p:cNvSpPr/>
            <p:nvPr/>
          </p:nvSpPr>
          <p:spPr>
            <a:xfrm>
              <a:off x="9084940" y="6091084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FFCD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F4EE2F7-466C-D44A-82DA-02DDF35491E3}"/>
                </a:ext>
              </a:extLst>
            </p:cNvPr>
            <p:cNvSpPr/>
            <p:nvPr/>
          </p:nvSpPr>
          <p:spPr>
            <a:xfrm>
              <a:off x="8653937" y="6091086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FFCD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2EE100E-07AB-B04D-AD1F-48536C88A539}"/>
                </a:ext>
              </a:extLst>
            </p:cNvPr>
            <p:cNvSpPr/>
            <p:nvPr/>
          </p:nvSpPr>
          <p:spPr>
            <a:xfrm>
              <a:off x="8217400" y="6091085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FFCD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913CD38-5C29-2B45-85F4-B6943BB7531B}"/>
              </a:ext>
            </a:extLst>
          </p:cNvPr>
          <p:cNvSpPr/>
          <p:nvPr userDrawn="1"/>
        </p:nvSpPr>
        <p:spPr>
          <a:xfrm>
            <a:off x="10059987" y="321128"/>
            <a:ext cx="14327189" cy="9143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0483A8D-8547-9F4C-873C-4CCE15FE4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0588" y="321125"/>
            <a:ext cx="16383000" cy="869499"/>
          </a:xfrm>
        </p:spPr>
        <p:txBody>
          <a:bodyPr>
            <a:noAutofit/>
          </a:bodyPr>
          <a:lstStyle>
            <a:lvl1pPr marL="0" indent="0">
              <a:buNone/>
              <a:defRPr sz="4500" b="1" i="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  <a:lvl2pPr marL="1088639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2177278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3265917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4354556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HEADER COPY HERE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9221EF-0553-A448-82BA-79AADFABF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z="3200" dirty="0">
                <a:latin typeface="Gotham Light"/>
                <a:cs typeface="Gotham Light"/>
              </a:rPr>
              <a:t>REPORT TO THE BOARD | AUGUST xx, 2019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B242028-7565-164C-9E74-C462CAE2C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16914" y="12689682"/>
            <a:ext cx="470276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EB895-625A-6742-85F4-60473B38B9CD}"/>
              </a:ext>
            </a:extLst>
          </p:cNvPr>
          <p:cNvSpPr/>
          <p:nvPr userDrawn="1"/>
        </p:nvSpPr>
        <p:spPr>
          <a:xfrm>
            <a:off x="-25973" y="13396913"/>
            <a:ext cx="24387176" cy="3190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08B85E-FCB3-4244-9DC7-6D8261F8E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1" y="76200"/>
            <a:ext cx="3239866" cy="14322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3AF4-76D2-E048-B706-41F7D00E1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2187" y="1981200"/>
            <a:ext cx="22402799" cy="10439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C2A98A-3434-E045-A388-58A0796C139A}"/>
              </a:ext>
            </a:extLst>
          </p:cNvPr>
          <p:cNvGrpSpPr/>
          <p:nvPr userDrawn="1"/>
        </p:nvGrpSpPr>
        <p:grpSpPr>
          <a:xfrm rot="10800000" flipH="1">
            <a:off x="3354387" y="321129"/>
            <a:ext cx="13822397" cy="914403"/>
            <a:chOff x="8217400" y="6091084"/>
            <a:chExt cx="6614413" cy="48669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5F07C0E-4D2C-6441-9ADE-AF943D1944E8}"/>
                </a:ext>
              </a:extLst>
            </p:cNvPr>
            <p:cNvSpPr/>
            <p:nvPr/>
          </p:nvSpPr>
          <p:spPr>
            <a:xfrm>
              <a:off x="9521477" y="6091084"/>
              <a:ext cx="5310336" cy="486696"/>
            </a:xfrm>
            <a:prstGeom prst="parallelogram">
              <a:avLst>
                <a:gd name="adj" fmla="val 99287"/>
              </a:avLst>
            </a:prstGeom>
            <a:solidFill>
              <a:srgbClr val="FF47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F864383B-2EF4-4441-9BC6-44A46406A75E}"/>
                </a:ext>
              </a:extLst>
            </p:cNvPr>
            <p:cNvSpPr/>
            <p:nvPr/>
          </p:nvSpPr>
          <p:spPr>
            <a:xfrm>
              <a:off x="9084940" y="6091084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FF4713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F4EE2F7-466C-D44A-82DA-02DDF35491E3}"/>
                </a:ext>
              </a:extLst>
            </p:cNvPr>
            <p:cNvSpPr/>
            <p:nvPr/>
          </p:nvSpPr>
          <p:spPr>
            <a:xfrm>
              <a:off x="8653937" y="6091086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FF471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2EE100E-07AB-B04D-AD1F-48536C88A539}"/>
                </a:ext>
              </a:extLst>
            </p:cNvPr>
            <p:cNvSpPr/>
            <p:nvPr/>
          </p:nvSpPr>
          <p:spPr>
            <a:xfrm>
              <a:off x="8217400" y="6091085"/>
              <a:ext cx="809800" cy="486696"/>
            </a:xfrm>
            <a:prstGeom prst="parallelogram">
              <a:avLst>
                <a:gd name="adj" fmla="val 99287"/>
              </a:avLst>
            </a:prstGeom>
            <a:solidFill>
              <a:srgbClr val="FF471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913CD38-5C29-2B45-85F4-B6943BB7531B}"/>
              </a:ext>
            </a:extLst>
          </p:cNvPr>
          <p:cNvSpPr/>
          <p:nvPr userDrawn="1"/>
        </p:nvSpPr>
        <p:spPr>
          <a:xfrm>
            <a:off x="10059987" y="321128"/>
            <a:ext cx="14327189" cy="914399"/>
          </a:xfrm>
          <a:prstGeom prst="rect">
            <a:avLst/>
          </a:prstGeom>
          <a:solidFill>
            <a:srgbClr val="FF4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0483A8D-8547-9F4C-873C-4CCE15FE4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0588" y="321125"/>
            <a:ext cx="16383000" cy="869499"/>
          </a:xfrm>
        </p:spPr>
        <p:txBody>
          <a:bodyPr>
            <a:noAutofit/>
          </a:bodyPr>
          <a:lstStyle>
            <a:lvl1pPr marL="0" indent="0">
              <a:buNone/>
              <a:defRPr sz="4500" b="1" i="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  <a:lvl2pPr marL="1088639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2177278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3265917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4354556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HEADER COPY HERE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9221EF-0553-A448-82BA-79AADFABF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z="3200" dirty="0">
                <a:latin typeface="Gotham Light"/>
                <a:cs typeface="Gotham Light"/>
              </a:rPr>
              <a:t>REPORT TO THE BOARD | AUGUST xx, 2019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F0D5AB2-1775-5E49-BBEB-1F9325FF1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16914" y="12689682"/>
            <a:ext cx="470276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2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E0A04-E755-2D43-A30C-19974A072AA3}" type="datetime1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9" r:id="rId4"/>
    <p:sldLayoutId id="2147483660" r:id="rId5"/>
    <p:sldLayoutId id="2147483662" r:id="rId6"/>
    <p:sldLayoutId id="2147483663" r:id="rId7"/>
    <p:sldLayoutId id="2147483664" r:id="rId8"/>
    <p:sldLayoutId id="2147483661" r:id="rId9"/>
  </p:sldLayoutIdLst>
  <p:transition>
    <p:random/>
  </p:transition>
  <p:hf hdr="0" dt="0"/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17/04/relationships/track" Target="../media/track1.vtt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C8EAF-83C8-8A45-8E49-27B29AA417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9025" y="1828800"/>
            <a:ext cx="19410363" cy="4114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What is Statistics?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E4025-2527-4946-9A33-E3D85C1ACAF1}"/>
              </a:ext>
            </a:extLst>
          </p:cNvPr>
          <p:cNvSpPr>
            <a:spLocks/>
          </p:cNvSpPr>
          <p:nvPr/>
        </p:nvSpPr>
        <p:spPr>
          <a:xfrm>
            <a:off x="1068388" y="10210800"/>
            <a:ext cx="18440400" cy="29225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 2305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Statistics</a:t>
            </a:r>
            <a:endParaRPr kumimoji="0" lang="en-US" sz="7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812"/>
    </mc:Choice>
    <mc:Fallback xmlns="">
      <p:transition advTm="4581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0C9B4-B85D-F988-F35D-FADEBD056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C96E5-4203-2727-E938-EB23F71408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20675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Classifying data - Discrete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C03CF-07E3-0739-89D4-B8F1CC0481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30387" y="3810000"/>
            <a:ext cx="14554200" cy="7543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Discrete – separate, distinct, individual; describes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variables that can only assume certain values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; can mean there are gaps between values</a:t>
            </a:r>
          </a:p>
          <a:p>
            <a:pPr marL="0" indent="0">
              <a:buNone/>
            </a:pP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Discreet – careful, tactful, or subtle to avoid notice</a:t>
            </a:r>
          </a:p>
        </p:txBody>
      </p:sp>
      <p:pic>
        <p:nvPicPr>
          <p:cNvPr id="5122" name="Picture 2" descr="Little kid sneaking up a staircase. Discreetly stepping on only the stairs that don't squeak, the kid is discreetly choosing the discrete steps that will keep him from being noticed.">
            <a:extLst>
              <a:ext uri="{FF2B5EF4-FFF2-40B4-BE49-F238E27FC236}">
                <a16:creationId xmlns:a16="http://schemas.microsoft.com/office/drawing/2014/main" id="{85244691-24FF-C28E-282C-671A59BAF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387" y="2959100"/>
            <a:ext cx="457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E76F7CC-79BB-E6B3-77D1-B1CB5045D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DFBD6-0479-04D0-13FC-A3C10F9BE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B9A1F-9269-0299-F81D-B6A80A672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28B39-A659-7F6B-7F43-FCC49EBEBD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04800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Classifying data – Continuous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3AA6E-D7F9-938C-0070-80D963E465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7587" y="6166644"/>
            <a:ext cx="19812000" cy="152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Continuous variables can be any value within a specified range.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F597CA0-2A46-5F6E-DF63-DE2E37B52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218AE-530A-0CCD-6E09-F9D046862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60621-A7CC-2BEB-5BF9-21CB46397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F64D50-BCFF-1620-67E4-666ED77CDC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49250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l">
              <a:spcBef>
                <a:spcPct val="20000"/>
              </a:spcBef>
              <a:defRPr/>
            </a:pPr>
            <a:r>
              <a:rPr lang="en-US" sz="4500" b="1" cap="all" dirty="0">
                <a:solidFill>
                  <a:schemeClr val="bg1"/>
                </a:solidFill>
                <a:cs typeface="Arial Black" panose="020B0604020202020204" pitchFamily="34" charset="0"/>
              </a:rPr>
              <a:t>Classifying data – Variable types (ALL)</a:t>
            </a:r>
            <a:endParaRPr kumimoji="0" lang="en-US" sz="45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816D8A-ED45-3846-3DC0-65D2F5ECDC1D}"/>
              </a:ext>
            </a:extLst>
          </p:cNvPr>
          <p:cNvSpPr/>
          <p:nvPr/>
        </p:nvSpPr>
        <p:spPr>
          <a:xfrm>
            <a:off x="8078788" y="2057400"/>
            <a:ext cx="8229600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dk1">
                <a:shade val="15000"/>
                <a:alpha val="9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Variable Types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6AA946-22C4-6EDC-6D42-BC66DE07C54E}"/>
              </a:ext>
            </a:extLst>
          </p:cNvPr>
          <p:cNvSpPr/>
          <p:nvPr/>
        </p:nvSpPr>
        <p:spPr>
          <a:xfrm>
            <a:off x="2188488" y="4967006"/>
            <a:ext cx="6410202" cy="137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Qualitative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FA8E19B-F9C7-20E5-BBD9-3FF8C9FD9D2B}"/>
              </a:ext>
            </a:extLst>
          </p:cNvPr>
          <p:cNvSpPr/>
          <p:nvPr/>
        </p:nvSpPr>
        <p:spPr>
          <a:xfrm>
            <a:off x="2167354" y="8802563"/>
            <a:ext cx="6363534" cy="37443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Examples: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Name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Employer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Job Title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Marital Status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City of Residence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C4D1A-B4E0-84C8-6A5C-FDF4669EC5F1}"/>
              </a:ext>
            </a:extLst>
          </p:cNvPr>
          <p:cNvSpPr/>
          <p:nvPr/>
        </p:nvSpPr>
        <p:spPr>
          <a:xfrm>
            <a:off x="12513628" y="4967006"/>
            <a:ext cx="7589520" cy="137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Quantitative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7B188-4660-80A8-7BDF-B78135136172}"/>
              </a:ext>
            </a:extLst>
          </p:cNvPr>
          <p:cNvSpPr/>
          <p:nvPr/>
        </p:nvSpPr>
        <p:spPr>
          <a:xfrm>
            <a:off x="10162249" y="7010400"/>
            <a:ext cx="4702761" cy="137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Discrete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8E68DA-D636-0D95-145E-0DC7C402F1AC}"/>
              </a:ext>
            </a:extLst>
          </p:cNvPr>
          <p:cNvSpPr/>
          <p:nvPr/>
        </p:nvSpPr>
        <p:spPr>
          <a:xfrm>
            <a:off x="10162249" y="8802563"/>
            <a:ext cx="4702761" cy="3770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Examples: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Headcount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Accrued PTO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Financing Term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Fed Funds Rate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Eggs Sold at HEB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71D6D-DF68-A156-B475-5B0FD5A1EA54}"/>
              </a:ext>
            </a:extLst>
          </p:cNvPr>
          <p:cNvSpPr/>
          <p:nvPr/>
        </p:nvSpPr>
        <p:spPr>
          <a:xfrm>
            <a:off x="17751767" y="7010400"/>
            <a:ext cx="4702761" cy="137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Continuous</a:t>
            </a: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2F0966C9-25DE-D5EA-5D05-089AA215679A}"/>
              </a:ext>
            </a:extLst>
          </p:cNvPr>
          <p:cNvSpPr/>
          <p:nvPr/>
        </p:nvSpPr>
        <p:spPr>
          <a:xfrm>
            <a:off x="17753354" y="8802563"/>
            <a:ext cx="4702761" cy="3770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Examples: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Delivery Time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Warehouse Size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Motor Temperature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Connection Speed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Cell Tower Height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624E96-0C1D-0BB9-7C16-5C515C04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rot="5400000">
            <a:off x="8253186" y="1026604"/>
            <a:ext cx="1080806" cy="679999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6FC955-893C-6A83-48BE-D1E65351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16200000" flipH="1">
            <a:off x="13710585" y="2369203"/>
            <a:ext cx="1080806" cy="41148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08B30E24-D7C9-57D1-AE39-93FE57146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2"/>
            <a:endCxn id="29" idx="0"/>
          </p:cNvCxnSpPr>
          <p:nvPr/>
        </p:nvCxnSpPr>
        <p:spPr>
          <a:xfrm rot="5400000">
            <a:off x="14075112" y="4777124"/>
            <a:ext cx="671794" cy="37947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36B80C-6E31-0135-E1C8-12600F512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 rot="16200000" flipH="1">
            <a:off x="17869871" y="4777123"/>
            <a:ext cx="671794" cy="379476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3122B8E5-4EA1-E498-F4D0-5A7DB8650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2"/>
            <a:endCxn id="1025" idx="0"/>
          </p:cNvCxnSpPr>
          <p:nvPr/>
        </p:nvCxnSpPr>
        <p:spPr>
          <a:xfrm>
            <a:off x="20103148" y="8382000"/>
            <a:ext cx="1587" cy="4205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49A2CB21-33DB-32CF-1473-A98450E0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9" idx="2"/>
            <a:endCxn id="31" idx="0"/>
          </p:cNvCxnSpPr>
          <p:nvPr/>
        </p:nvCxnSpPr>
        <p:spPr>
          <a:xfrm>
            <a:off x="12513630" y="8382000"/>
            <a:ext cx="0" cy="4205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FF640009-3555-FC83-3469-135E50E58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2"/>
            <a:endCxn id="1033" idx="0"/>
          </p:cNvCxnSpPr>
          <p:nvPr/>
        </p:nvCxnSpPr>
        <p:spPr>
          <a:xfrm flipH="1">
            <a:off x="5349121" y="6338606"/>
            <a:ext cx="44468" cy="246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3E585AD-CAF5-3CA8-AC9C-EFF610B4E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F2CCE-3B46-8075-F640-9E121F4A8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3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17C85-593C-A475-C8BA-3CC0A8677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507B3-7CD1-60C0-5EB6-DE50293F6F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20675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Classifying data - Levels of Measurement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D6037-700F-3BC0-B80F-1FA81019B7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63787" y="2265363"/>
            <a:ext cx="17983200" cy="937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Nominal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Level (Categorical) – data that is classified into categories and cannot be arranged in any particular order. </a:t>
            </a:r>
          </a:p>
          <a:p>
            <a:pPr marL="0" indent="0">
              <a:buNone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Ordinal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Level (Ordered Categories) – data that is ordered but no differences between the values can be determined</a:t>
            </a:r>
          </a:p>
          <a:p>
            <a:pPr marL="0" indent="0">
              <a:buNone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Interval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Level - numeric data with equal intervals, or that can be differentiated meaningfully by its values. Interval level data has no natural reference point at zero</a:t>
            </a:r>
          </a:p>
          <a:p>
            <a:pPr marL="0" indent="0">
              <a:buNone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Level – interval level data that has a true, absolute zero point of reference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4CD75FA-3209-BCFB-3A5A-7EB645936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DF70C7-7068-94A0-6CB8-79780670B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E8A92-F076-D832-6CD8-9F909E4FA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086F5B-5887-0FB7-BE3D-FEC257002E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20675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Classifying data - Levels of Measurement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EDF37-E842-F0FF-7E50-E04886E8B0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9987" y="2394744"/>
            <a:ext cx="20040600" cy="11321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Nominal Level – think “name”, all qualitative variables assume nominal level data values; e.g., company name, vehicle type, software platform, telephone number, job title*, building number*.</a:t>
            </a: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Ordinal Level – data is ordered/ranked, but it can’t provide any further insight; e.g., big/bigger/biggest, first/second/third place, steps 1-9 in a manufacturing process.</a:t>
            </a: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Interval Level – values are meaningful relative to each other, but a value of zero is meaningless or nonexistent (remember that there’s no ‘O’ in ‘interval’, so there’s no ‘0’ in interval level data); e.g., dates, the Fahrenheit temperature scale, dress sizes.</a:t>
            </a: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Ratio Level – zero is the absolute reference point (The O at the end keeps from confusing with interval data), and the numerical values at the ratio level are assigned from the test, measurement, experiment, or survey**; e.g., median household income, labor force participation rate, stock price.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AA435C9-98CC-5265-54C3-A2BBAD601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9D7137-6481-DE77-E34D-E4CCE0A57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D8B89-552C-73F8-4E05-BEA327A1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0CB12-0068-CB39-8412-FE256B65E8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20675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Evaluating Data 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B1519-9874-431A-0D59-E2ADBB3BB0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37099" y="3124200"/>
            <a:ext cx="17747888" cy="906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Can data be more than one type?</a:t>
            </a:r>
          </a:p>
          <a:p>
            <a:pPr marL="0" indent="0">
              <a:buNone/>
            </a:pP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How should salary be classified?</a:t>
            </a:r>
          </a:p>
          <a:p>
            <a:pPr marL="0" indent="0">
              <a:buNone/>
            </a:pP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How would you classify a data set that only contained the stock ticker symbols and EOY stock prices of the DJIA component companies?</a:t>
            </a:r>
          </a:p>
          <a:p>
            <a:pPr marL="0" indent="0">
              <a:buNone/>
            </a:pP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about time?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16D4AD3-2F8A-E4CB-3E98-784321B71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A0A778-99A2-E1E8-08EE-32710A845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7FE3A-157D-6495-F1A1-71ABAC34E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11ED29-D878-9C58-EA60-21F8E293A2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49250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Summary chart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2B127A-33A9-41E9-7D91-2BFD9E2DADB7}"/>
              </a:ext>
            </a:extLst>
          </p:cNvPr>
          <p:cNvSpPr/>
          <p:nvPr/>
        </p:nvSpPr>
        <p:spPr>
          <a:xfrm>
            <a:off x="8078788" y="2057400"/>
            <a:ext cx="8229600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dk1">
                <a:shade val="15000"/>
                <a:alpha val="9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Variable Types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94D581-7604-ACF1-B357-CDCFB29BD80D}"/>
              </a:ext>
            </a:extLst>
          </p:cNvPr>
          <p:cNvSpPr/>
          <p:nvPr/>
        </p:nvSpPr>
        <p:spPr>
          <a:xfrm>
            <a:off x="2188488" y="4967006"/>
            <a:ext cx="6410202" cy="137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Qualitative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4CF409A-C00A-15C4-70BE-FE4AE6A0077A}"/>
              </a:ext>
            </a:extLst>
          </p:cNvPr>
          <p:cNvSpPr/>
          <p:nvPr/>
        </p:nvSpPr>
        <p:spPr>
          <a:xfrm>
            <a:off x="2167354" y="8802563"/>
            <a:ext cx="6363534" cy="37443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Examples: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Name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Employer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Job Title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Marital Status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City of Residence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2D67AE-25C1-1A8C-520D-27096B485602}"/>
              </a:ext>
            </a:extLst>
          </p:cNvPr>
          <p:cNvSpPr/>
          <p:nvPr/>
        </p:nvSpPr>
        <p:spPr>
          <a:xfrm>
            <a:off x="12513628" y="4967006"/>
            <a:ext cx="7589520" cy="137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Quantitative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CDD799-0D52-7738-48A1-A95AD36971B4}"/>
              </a:ext>
            </a:extLst>
          </p:cNvPr>
          <p:cNvSpPr/>
          <p:nvPr/>
        </p:nvSpPr>
        <p:spPr>
          <a:xfrm>
            <a:off x="10162249" y="7010400"/>
            <a:ext cx="4702761" cy="137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Discrete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0C6762-8D92-EAF3-86B4-05D4A15FB437}"/>
              </a:ext>
            </a:extLst>
          </p:cNvPr>
          <p:cNvSpPr/>
          <p:nvPr/>
        </p:nvSpPr>
        <p:spPr>
          <a:xfrm>
            <a:off x="10162249" y="8802563"/>
            <a:ext cx="4702761" cy="3770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Examples: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Headcount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Accrued PTO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Financing Term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Fed Funds Rate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Eggs Sold at HEB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F04FE5-8CC8-2EFF-D13D-8BAAB41F346B}"/>
              </a:ext>
            </a:extLst>
          </p:cNvPr>
          <p:cNvSpPr/>
          <p:nvPr/>
        </p:nvSpPr>
        <p:spPr>
          <a:xfrm>
            <a:off x="17751767" y="7010400"/>
            <a:ext cx="4702761" cy="137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Continuous</a:t>
            </a: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13980894-33B0-474A-303D-1BB7D0491B91}"/>
              </a:ext>
            </a:extLst>
          </p:cNvPr>
          <p:cNvSpPr/>
          <p:nvPr/>
        </p:nvSpPr>
        <p:spPr>
          <a:xfrm>
            <a:off x="17753354" y="8802563"/>
            <a:ext cx="4702761" cy="3770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Examples: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Delivery Time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Warehouse Size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Motor Temperature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Connection Speed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Cell Tower Height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32FCE9-B216-049B-4165-766B7A9BE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rot="5400000">
            <a:off x="8253186" y="1026604"/>
            <a:ext cx="1080806" cy="679999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D7E267-5180-8079-6579-9725C21A5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16200000" flipH="1">
            <a:off x="13710585" y="2369203"/>
            <a:ext cx="1080806" cy="41148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C2A490F8-5329-34B6-87D5-2CEC41544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2"/>
            <a:endCxn id="29" idx="0"/>
          </p:cNvCxnSpPr>
          <p:nvPr/>
        </p:nvCxnSpPr>
        <p:spPr>
          <a:xfrm rot="5400000">
            <a:off x="14075112" y="4777124"/>
            <a:ext cx="671794" cy="37947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D06A37-B545-EDA5-95C4-84A4A5F4F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 rot="16200000" flipH="1">
            <a:off x="17869871" y="4777123"/>
            <a:ext cx="671794" cy="379476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1407C937-BBE3-AFE4-C0CF-978CDEB8A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2"/>
            <a:endCxn id="1025" idx="0"/>
          </p:cNvCxnSpPr>
          <p:nvPr/>
        </p:nvCxnSpPr>
        <p:spPr>
          <a:xfrm>
            <a:off x="20103148" y="8382000"/>
            <a:ext cx="1587" cy="4205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3798D282-B2B4-46D2-F8B9-09B37B720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9" idx="2"/>
            <a:endCxn id="31" idx="0"/>
          </p:cNvCxnSpPr>
          <p:nvPr/>
        </p:nvCxnSpPr>
        <p:spPr>
          <a:xfrm>
            <a:off x="12513630" y="8382000"/>
            <a:ext cx="0" cy="4205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500A39E2-2C5B-8A64-746A-7B4A43262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2"/>
            <a:endCxn id="1033" idx="0"/>
          </p:cNvCxnSpPr>
          <p:nvPr/>
        </p:nvCxnSpPr>
        <p:spPr>
          <a:xfrm flipH="1">
            <a:off x="5349121" y="6338606"/>
            <a:ext cx="44468" cy="246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4FD07C9-23F3-8D16-29A8-E24DB87F8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6F0E4-4C44-247C-3F29-67E7652D3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F447F-2F92-3F02-1AF0-44B0228F9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46938-9E05-E9B4-ACF2-3B57ECBAB8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20675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Before next class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AD7FE-9B44-348E-B734-15AE2398EC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9987" y="2394744"/>
            <a:ext cx="10668000" cy="766365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Do the blackboard assignment</a:t>
            </a: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Acquire Microsoft Excel</a:t>
            </a: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Remember your study cadence</a:t>
            </a: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Time requirements for studying this material should be &lt; 30m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139FB25-6DAC-B64B-D393-5F09684A0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43D0E2-2F5A-CF82-7965-1FEECDAA7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16914" y="12757150"/>
            <a:ext cx="4702761" cy="730250"/>
          </a:xfrm>
        </p:spPr>
        <p:txBody>
          <a:bodyPr/>
          <a:lstStyle/>
          <a:p>
            <a:fld id="{DA0720B4-62EC-4DE5-8947-4026BA8F455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F1CC8-4419-1147-B46E-B7A8E4BAC0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20675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Gooooooooooooals</a:t>
            </a:r>
            <a:endParaRPr kumimoji="0" lang="en-US" sz="45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 Black" panose="020B0604020202020204" pitchFamily="34" charset="0"/>
            </a:endParaRPr>
          </a:p>
        </p:txBody>
      </p:sp>
      <p:pic>
        <p:nvPicPr>
          <p:cNvPr id="6" name="Picture 2" descr="Soccer player celebrating making a goal. You can almost hear an announcer yelling, &quot;Goooooooooooooooal!&quot;">
            <a:extLst>
              <a:ext uri="{FF2B5EF4-FFF2-40B4-BE49-F238E27FC236}">
                <a16:creationId xmlns:a16="http://schemas.microsoft.com/office/drawing/2014/main" id="{5335ADDF-62CC-D4FD-C84F-8988F74F7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12" y="3581400"/>
            <a:ext cx="9346646" cy="58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B317E-4A76-0646-8965-1252315B4D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44575" y="2070832"/>
            <a:ext cx="12054688" cy="9574336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Understand why we study statistics.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Explain what is meant by descriptive statistics and inferential statistics.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Distinguish between a qualitative variable and a quantitative variable.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Analyze the attributes that make how a variable discrete or continuous.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Distinguish among the nominal, ordinal, interval, and ratio levels of measurement.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520FC-AC22-6149-AFD8-B89EA52A8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E0CBE44-52AC-03A3-8D2C-587726183BD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</p:spTree>
    <p:extLst>
      <p:ext uri="{BB962C8B-B14F-4D97-AF65-F5344CB8AC3E}">
        <p14:creationId xmlns:p14="http://schemas.microsoft.com/office/powerpoint/2010/main" val="189956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2FA5D-55A2-EB44-6DE8-AE9E22019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88A996F-D392-B455-2A4A-A7632D6D9C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20675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What is statistics?</a:t>
            </a:r>
          </a:p>
        </p:txBody>
      </p:sp>
      <p:pic>
        <p:nvPicPr>
          <p:cNvPr id="11" name="Picture 10" descr="&quot;The science of collecting, organizing, presenting, analyzing, and interpreting data&quot; is shown on a background designed to look like a clue from the game show Jeopardy.">
            <a:extLst>
              <a:ext uri="{FF2B5EF4-FFF2-40B4-BE49-F238E27FC236}">
                <a16:creationId xmlns:a16="http://schemas.microsoft.com/office/drawing/2014/main" id="{77F750A9-D588-6FCC-E25D-ED1ED54B03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28"/>
          <a:stretch>
            <a:fillRect/>
          </a:stretch>
        </p:blipFill>
        <p:spPr>
          <a:xfrm>
            <a:off x="1677987" y="4038600"/>
            <a:ext cx="7183835" cy="5033458"/>
          </a:xfrm>
          <a:prstGeom prst="rect">
            <a:avLst/>
          </a:prstGeom>
        </p:spPr>
      </p:pic>
      <p:pic>
        <p:nvPicPr>
          <p:cNvPr id="2056" name="Picture 8" descr="Frame showcases a Jeopardy contestant in a way that suggests he is responding to the clue. He has wild hair, a tweed coat, and is pointing up out of the frame. Outside of the frame, where his finger is pointing, is the slide's header, which reads &quot;What is statistics?&quot;">
            <a:extLst>
              <a:ext uri="{FF2B5EF4-FFF2-40B4-BE49-F238E27FC236}">
                <a16:creationId xmlns:a16="http://schemas.microsoft.com/office/drawing/2014/main" id="{E141343B-BFF8-732B-5C9E-C9E01CC027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r="19840"/>
          <a:stretch>
            <a:fillRect/>
          </a:stretch>
        </p:blipFill>
        <p:spPr bwMode="auto">
          <a:xfrm>
            <a:off x="11050587" y="2325915"/>
            <a:ext cx="5486400" cy="47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1D496F-20BE-624A-D1DB-CF82B4DC7A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41787" y="3330645"/>
            <a:ext cx="8183117" cy="1447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/>
              <a:t>What is statistics?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57892DE-CF22-24B8-1AB9-ED1D8505C3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812587" y="9114956"/>
            <a:ext cx="5541566" cy="1843719"/>
          </a:xfrm>
          <a:prstGeom prst="rect">
            <a:avLst/>
          </a:prstGeom>
        </p:spPr>
        <p:txBody>
          <a:bodyPr vert="horz" lIns="217728" tIns="108864" rIns="217728" bIns="108864" rtlCol="0">
            <a:normAutofit fontScale="92500"/>
          </a:bodyPr>
          <a:lstStyle>
            <a:lvl1pPr marL="816479" indent="-81647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2177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600" dirty="0"/>
              <a:t>100% correct!</a:t>
            </a:r>
          </a:p>
          <a:p>
            <a:pPr marL="0" indent="0">
              <a:buFont typeface="Arial" pitchFamily="34" charset="0"/>
              <a:buNone/>
            </a:pPr>
            <a:endParaRPr lang="en-US" sz="6600" dirty="0"/>
          </a:p>
        </p:txBody>
      </p:sp>
      <p:pic>
        <p:nvPicPr>
          <p:cNvPr id="2058" name="Picture 10" descr="The host of Jeopardy, Ken Jennings, looks thrilled in this frame, which is directly beneath the frame showcasing the contestant as he delivered the correct response.">
            <a:extLst>
              <a:ext uri="{FF2B5EF4-FFF2-40B4-BE49-F238E27FC236}">
                <a16:creationId xmlns:a16="http://schemas.microsoft.com/office/drawing/2014/main" id="{9E710A3B-DB07-49A4-E8CD-416666154C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787" y="7338506"/>
            <a:ext cx="6606452" cy="43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DCDBFC-7955-7C93-AFCB-4CA1FB6878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C2BB9C-E432-FE4C-505E-468D2BECF4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</p:spTree>
    <p:extLst>
      <p:ext uri="{BB962C8B-B14F-4D97-AF65-F5344CB8AC3E}">
        <p14:creationId xmlns:p14="http://schemas.microsoft.com/office/powerpoint/2010/main" val="9047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D3BC6-3362-576D-8D73-0A3CD4517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63318-4425-9D29-2486-94B49EEE27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20675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… but why?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8B4D0-527E-D667-5022-EF79E9AB4C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4987" y="3351212"/>
            <a:ext cx="12954000" cy="83073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Statistics enables us to organize, summarize, and present data in an informative or compelling way (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Descriptive Statistics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Statistics also provides support for managerial decision-making, greater accuracy in models/forecasting, and understanding variations in the data (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Inferential Statistics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&quot;The Thinker&quot; sculpture by Auguste Rodin">
            <a:extLst>
              <a:ext uri="{FF2B5EF4-FFF2-40B4-BE49-F238E27FC236}">
                <a16:creationId xmlns:a16="http://schemas.microsoft.com/office/drawing/2014/main" id="{6BAC52EF-2E95-6ED9-B716-8B8CCA4B4F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187" y="3848100"/>
            <a:ext cx="8856052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1BF822-617B-58B1-913D-9D9FDDCEE94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2080E0-67E0-861B-E5CF-27B3F11A8A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798FB-3068-DC0F-94FF-9910F826E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0D0D7F-2B1E-B863-199F-2C041C9D68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320675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Where does the data come from?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65DB-1DDB-004F-BEE0-1AEBD983FD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1787" y="2438400"/>
            <a:ext cx="20269200" cy="281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Population – collection of every possible person, place, thing, or object of interest that is relevant to the statistical analysis being performed.</a:t>
            </a:r>
          </a:p>
          <a:p>
            <a:pPr marL="0" indent="0">
              <a:buNone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Sample - smaller portion or subset of that population of interest</a:t>
            </a:r>
          </a:p>
          <a:p>
            <a:pPr marL="0" indent="0">
              <a:buNone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C2677B-8DDC-AF1A-1906-FB14C7653C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811337" y="5871599"/>
            <a:ext cx="20764500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We use the sample and the statistical analysis we apply to that sample to infer things about the larger population. 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Also, analyzing a sample often beats analyzing the population: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physical impossibility of checking all items in the population.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cost of studying all the items in a population.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sample results are usually adequate.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Contacting the whole population would often be time-consuming.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destructive nature of certain tests.</a:t>
            </a:r>
          </a:p>
          <a:p>
            <a:endParaRPr lang="en-US" sz="400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678D0C5-14B5-6D9F-C501-D214CE895D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B71DF6-CC6F-A690-5704-19B39CCE35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050EE-FDA0-CBCF-0FDA-8AE09ECA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Title">
            <a:extLst>
              <a:ext uri="{FF2B5EF4-FFF2-40B4-BE49-F238E27FC236}">
                <a16:creationId xmlns:a16="http://schemas.microsoft.com/office/drawing/2014/main" id="{2EE6FAD7-00AD-DBCC-C1BC-8C5F3B8D11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273050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Classifying data – Quantitative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49700-49BA-300D-25EA-94F7896916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>
          <a:xfrm>
            <a:off x="992187" y="2366582"/>
            <a:ext cx="21259800" cy="2095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VARIABLES are where the values from the data are assigned. They represent the characteristic(s) of interest used in the analysis.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20A13-E824-A913-F1FD-DEFAB7E4F3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449387" y="6858000"/>
            <a:ext cx="9067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Variables can be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QUANTITATIVE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by being a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quantifiable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value – one that is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usually*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measured numerically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(median income, delivery time, factory output, etc.)...</a:t>
            </a:r>
            <a:endParaRPr lang="en-US" dirty="0"/>
          </a:p>
        </p:txBody>
      </p:sp>
      <p:pic>
        <p:nvPicPr>
          <p:cNvPr id="23" name="Quant Jiang" descr="Quant analyst scene from the Big Short">
            <a:hlinkClick r:id="" action="ppaction://media"/>
            <a:extLst>
              <a:ext uri="{FF2B5EF4-FFF2-40B4-BE49-F238E27FC236}">
                <a16:creationId xmlns:a16="http://schemas.microsoft.com/office/drawing/2014/main" id="{08DF0676-D014-4C1A-02AA-2AC10913AD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C77595C0-CB50-4832-BEAC-9E38CD73BB4A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9312" y="5638800"/>
            <a:ext cx="12614276" cy="540661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E46A808-5E5A-F721-9454-33A5F590C85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14C80D-BD30-C237-F260-CE9B5CD285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8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0BF81-3B5F-1970-DB1E-5A3752F30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C72C30-86ED-091A-0630-F8A3F605BD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>
          <a:xfrm>
            <a:off x="992187" y="2366582"/>
            <a:ext cx="21259800" cy="2095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VARIABLES are where the values from the data are assigned. They represent the characteristic(s) of interest used in the analysis.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756E4E-5BE5-5E0C-5B3E-B1609EDCBE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273050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Classifying data – Qualitative variables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D205D-CA5C-58F0-32C1-096B200B57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879069" y="5401677"/>
            <a:ext cx="18973800" cy="150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…or variables can be QUALITATIVE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– ones that are used to define an attribute or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of the subject of the study (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usually nonnumeric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613DFA1-BAA2-6E9D-C443-1FF7993B32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449748"/>
              </p:ext>
            </p:extLst>
          </p:nvPr>
        </p:nvGraphicFramePr>
        <p:xfrm>
          <a:off x="1879069" y="8086373"/>
          <a:ext cx="21287318" cy="3733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643659">
                  <a:extLst>
                    <a:ext uri="{9D8B030D-6E8A-4147-A177-3AD203B41FA5}">
                      <a16:colId xmlns:a16="http://schemas.microsoft.com/office/drawing/2014/main" val="2419585008"/>
                    </a:ext>
                  </a:extLst>
                </a:gridCol>
                <a:gridCol w="10643659">
                  <a:extLst>
                    <a:ext uri="{9D8B030D-6E8A-4147-A177-3AD203B41FA5}">
                      <a16:colId xmlns:a16="http://schemas.microsoft.com/office/drawing/2014/main" val="3251215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635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Area of 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238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Level of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Competitive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69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Driving Restriction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Corrective Lenses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914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Job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Quant (Quantitative, Math Specialist)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68784"/>
                  </a:ext>
                </a:extLst>
              </a:tr>
            </a:tbl>
          </a:graphicData>
        </a:graphic>
      </p:graphicFrame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F65C3F2-756B-C220-0010-93FA0C71E0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5D194B-BB9F-8689-D12D-DC61AD3D83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62E4C-D7F5-F77A-BBB8-49BCFA45B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238DF-CB02-0244-DAA8-60DFC3A92A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40588" y="457200"/>
            <a:ext cx="16383000" cy="869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17728" tIns="108864" rIns="217728" bIns="108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5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 Black" panose="020B0604020202020204" pitchFamily="34" charset="0"/>
              </a:rPr>
              <a:t>Classifying data – Variable Types</a:t>
            </a:r>
          </a:p>
        </p:txBody>
      </p:sp>
      <p:grpSp>
        <p:nvGrpSpPr>
          <p:cNvPr id="1050" name="Group 1049" descr="Chart showing how variable types are differentiated&#10;">
            <a:extLst>
              <a:ext uri="{FF2B5EF4-FFF2-40B4-BE49-F238E27FC236}">
                <a16:creationId xmlns:a16="http://schemas.microsoft.com/office/drawing/2014/main" id="{1A227ED1-D1D9-D277-FB5A-DE08649E1DDA}"/>
              </a:ext>
            </a:extLst>
          </p:cNvPr>
          <p:cNvGrpSpPr/>
          <p:nvPr/>
        </p:nvGrpSpPr>
        <p:grpSpPr>
          <a:xfrm>
            <a:off x="2215961" y="2057400"/>
            <a:ext cx="19932772" cy="10632282"/>
            <a:chOff x="2215961" y="2057400"/>
            <a:chExt cx="19932772" cy="10632282"/>
          </a:xfrm>
        </p:grpSpPr>
        <p:sp>
          <p:nvSpPr>
            <p:cNvPr id="8" name="Rectangle 7" descr="Variable Types box at the top to show how the different subgroups are broken out">
              <a:extLst>
                <a:ext uri="{FF2B5EF4-FFF2-40B4-BE49-F238E27FC236}">
                  <a16:creationId xmlns:a16="http://schemas.microsoft.com/office/drawing/2014/main" id="{14FA4200-36ED-0D17-713B-B4CDFBACB5A2}"/>
                </a:ext>
              </a:extLst>
            </p:cNvPr>
            <p:cNvSpPr/>
            <p:nvPr/>
          </p:nvSpPr>
          <p:spPr>
            <a:xfrm>
              <a:off x="8078788" y="2057400"/>
              <a:ext cx="8229600" cy="1828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dk1">
                  <a:shade val="15000"/>
                  <a:alpha val="95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Variable Types</a:t>
              </a:r>
            </a:p>
          </p:txBody>
        </p:sp>
        <p:grpSp>
          <p:nvGrpSpPr>
            <p:cNvPr id="1049" name="Group 1048" descr="Qualitative Variable examples">
              <a:extLst>
                <a:ext uri="{FF2B5EF4-FFF2-40B4-BE49-F238E27FC236}">
                  <a16:creationId xmlns:a16="http://schemas.microsoft.com/office/drawing/2014/main" id="{23530D6D-F185-57C7-1379-CAF3E1563440}"/>
                </a:ext>
              </a:extLst>
            </p:cNvPr>
            <p:cNvGrpSpPr/>
            <p:nvPr/>
          </p:nvGrpSpPr>
          <p:grpSpPr>
            <a:xfrm>
              <a:off x="2215961" y="4937760"/>
              <a:ext cx="7589520" cy="7688421"/>
              <a:chOff x="2215961" y="4937760"/>
              <a:chExt cx="7589520" cy="768842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C85384B-F3AC-BA9D-8E80-4F125C5FE1D1}"/>
                  </a:ext>
                </a:extLst>
              </p:cNvPr>
              <p:cNvSpPr/>
              <p:nvPr/>
            </p:nvSpPr>
            <p:spPr>
              <a:xfrm>
                <a:off x="2215961" y="4937760"/>
                <a:ext cx="7589520" cy="1371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Qualitative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38FCFA2-DBDD-61C5-DCE6-22BDF9E8F11C}"/>
                  </a:ext>
                </a:extLst>
              </p:cNvPr>
              <p:cNvSpPr/>
              <p:nvPr/>
            </p:nvSpPr>
            <p:spPr>
              <a:xfrm>
                <a:off x="2235156" y="7201622"/>
                <a:ext cx="7496185" cy="542455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Examples: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Employer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Job Title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Highest Degree Obtained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Marital Status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City of Residence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Retirement Plan Preference</a:t>
                </a:r>
              </a:p>
            </p:txBody>
          </p:sp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A2775072-2FA4-3862-71D5-63B6139A73D4}"/>
                </a:ext>
              </a:extLst>
            </p:cNvPr>
            <p:cNvGrpSpPr/>
            <p:nvPr/>
          </p:nvGrpSpPr>
          <p:grpSpPr>
            <a:xfrm>
              <a:off x="14559213" y="4937760"/>
              <a:ext cx="7589520" cy="7751922"/>
              <a:chOff x="14559213" y="4937760"/>
              <a:chExt cx="7589520" cy="7751922"/>
            </a:xfrm>
          </p:grpSpPr>
          <p:sp>
            <p:nvSpPr>
              <p:cNvPr id="12" name="Rectangle 11" descr="Quantitative variable type examples">
                <a:extLst>
                  <a:ext uri="{FF2B5EF4-FFF2-40B4-BE49-F238E27FC236}">
                    <a16:creationId xmlns:a16="http://schemas.microsoft.com/office/drawing/2014/main" id="{21061DDC-6930-4304-4740-8D28D3AB475D}"/>
                  </a:ext>
                </a:extLst>
              </p:cNvPr>
              <p:cNvSpPr/>
              <p:nvPr/>
            </p:nvSpPr>
            <p:spPr>
              <a:xfrm>
                <a:off x="14559213" y="4937760"/>
                <a:ext cx="7589520" cy="1371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Quantitative</a:t>
                </a:r>
              </a:p>
            </p:txBody>
          </p:sp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id="{53778551-4121-26DD-7B16-EC3147456F56}"/>
                  </a:ext>
                </a:extLst>
              </p:cNvPr>
              <p:cNvSpPr/>
              <p:nvPr/>
            </p:nvSpPr>
            <p:spPr>
              <a:xfrm>
                <a:off x="14559213" y="7265123"/>
                <a:ext cx="7496185" cy="542455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Examples: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DOB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Salary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Most Recent PE Score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Accrued PTO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401k Contribution Amount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Tenure with Company</a:t>
                </a:r>
              </a:p>
            </p:txBody>
          </p:sp>
        </p:grp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EAD373-E2ED-949A-F805-C3A77F29C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5983249" y="6309360"/>
            <a:ext cx="27472" cy="892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72A214-5D78-E262-79CB-DFC2364D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rot="5400000">
            <a:off x="8576375" y="1320547"/>
            <a:ext cx="1051560" cy="618286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4CDE80-967A-F94E-D590-25D568A73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16200000" flipH="1">
            <a:off x="14748000" y="1331787"/>
            <a:ext cx="1051560" cy="616038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68F1B890-909F-C99A-399A-16F9B4A3A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042" idx="0"/>
          </p:cNvCxnSpPr>
          <p:nvPr/>
        </p:nvCxnSpPr>
        <p:spPr>
          <a:xfrm flipH="1">
            <a:off x="18307306" y="6309360"/>
            <a:ext cx="46667" cy="955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7B94E50-B119-37F1-9B55-59B87B38B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5C0B99-B01E-D118-6AE5-F468E86F5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16914" y="12757150"/>
            <a:ext cx="4702761" cy="730250"/>
          </a:xfrm>
        </p:spPr>
        <p:txBody>
          <a:bodyPr/>
          <a:lstStyle/>
          <a:p>
            <a:fld id="{DA0720B4-62EC-4DE5-8947-4026BA8F455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9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2A061-B1FB-2521-28DC-D57458238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CAE219B5-32DD-2683-1CD2-B48836A8F5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11987" y="304800"/>
            <a:ext cx="16779088" cy="1050924"/>
          </a:xfrm>
        </p:spPr>
        <p:txBody>
          <a:bodyPr>
            <a:noAutofit/>
          </a:bodyPr>
          <a:lstStyle/>
          <a:p>
            <a:r>
              <a:rPr lang="en-US" sz="4200" b="1" cap="all" dirty="0">
                <a:solidFill>
                  <a:schemeClr val="bg1"/>
                </a:solidFill>
                <a:cs typeface="Arial Black" panose="020B0604020202020204" pitchFamily="34" charset="0"/>
              </a:rPr>
              <a:t>Classifying data – quantitative variable Types</a:t>
            </a:r>
            <a:endParaRPr lang="en-US" sz="4200" dirty="0"/>
          </a:p>
        </p:txBody>
      </p:sp>
      <p:grpSp>
        <p:nvGrpSpPr>
          <p:cNvPr id="16" name="Group 15" descr="The Inception meme reminds us that we're getting deeper into the nuances of variable classification.">
            <a:extLst>
              <a:ext uri="{FF2B5EF4-FFF2-40B4-BE49-F238E27FC236}">
                <a16:creationId xmlns:a16="http://schemas.microsoft.com/office/drawing/2014/main" id="{C4D83D08-86CE-8E03-FA76-7F2DA75CF8D3}"/>
              </a:ext>
            </a:extLst>
          </p:cNvPr>
          <p:cNvGrpSpPr/>
          <p:nvPr/>
        </p:nvGrpSpPr>
        <p:grpSpPr>
          <a:xfrm>
            <a:off x="1449387" y="2731164"/>
            <a:ext cx="21496915" cy="9656899"/>
            <a:chOff x="1449387" y="2731164"/>
            <a:chExt cx="21496915" cy="9656899"/>
          </a:xfrm>
        </p:grpSpPr>
        <p:grpSp>
          <p:nvGrpSpPr>
            <p:cNvPr id="15" name="Group 14" descr="We can classify quantitative variables further by grouping them by discrete and continuous variables">
              <a:extLst>
                <a:ext uri="{FF2B5EF4-FFF2-40B4-BE49-F238E27FC236}">
                  <a16:creationId xmlns:a16="http://schemas.microsoft.com/office/drawing/2014/main" id="{64398028-E74B-4A1F-F9E2-13C0E055222A}"/>
                </a:ext>
              </a:extLst>
            </p:cNvPr>
            <p:cNvGrpSpPr/>
            <p:nvPr/>
          </p:nvGrpSpPr>
          <p:grpSpPr>
            <a:xfrm>
              <a:off x="10669587" y="2731164"/>
              <a:ext cx="12276715" cy="9656899"/>
              <a:chOff x="10669587" y="2731164"/>
              <a:chExt cx="12276715" cy="9656899"/>
            </a:xfrm>
          </p:grpSpPr>
          <p:sp>
            <p:nvSpPr>
              <p:cNvPr id="10" name="TextBox 9" descr="We can classify quantitative variables further by grouping them by discrete and continuous variables">
                <a:extLst>
                  <a:ext uri="{FF2B5EF4-FFF2-40B4-BE49-F238E27FC236}">
                    <a16:creationId xmlns:a16="http://schemas.microsoft.com/office/drawing/2014/main" id="{F1B88225-20AF-15CF-3FD4-8A9F4CE424CF}"/>
                  </a:ext>
                </a:extLst>
              </p:cNvPr>
              <p:cNvSpPr txBox="1"/>
              <p:nvPr/>
            </p:nvSpPr>
            <p:spPr>
              <a:xfrm>
                <a:off x="13164758" y="9802740"/>
                <a:ext cx="894334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…. with two classifications: </a:t>
                </a:r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Discrete </a:t>
                </a:r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Continuous</a:t>
                </a:r>
              </a:p>
              <a:p>
                <a:endParaRPr lang="en-US" sz="5400" dirty="0"/>
              </a:p>
            </p:txBody>
          </p:sp>
          <p:sp>
            <p:nvSpPr>
              <p:cNvPr id="8" name="TextBox 7" descr="We can classify quantitative variables further by grouping them by discrete and continuous variables">
                <a:extLst>
                  <a:ext uri="{FF2B5EF4-FFF2-40B4-BE49-F238E27FC236}">
                    <a16:creationId xmlns:a16="http://schemas.microsoft.com/office/drawing/2014/main" id="{7F01B10E-9161-5367-97C6-6D4FC3ECA48B}"/>
                  </a:ext>
                </a:extLst>
              </p:cNvPr>
              <p:cNvSpPr txBox="1"/>
              <p:nvPr/>
            </p:nvSpPr>
            <p:spPr>
              <a:xfrm>
                <a:off x="11744901" y="6074500"/>
                <a:ext cx="11201401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…. we can quantify the quantitative variables…</a:t>
                </a:r>
              </a:p>
            </p:txBody>
          </p:sp>
          <p:sp>
            <p:nvSpPr>
              <p:cNvPr id="12" name="TextBox 11" descr="We can classify quantitative variables further by grouping them by discrete and continuous variables">
                <a:extLst>
                  <a:ext uri="{FF2B5EF4-FFF2-40B4-BE49-F238E27FC236}">
                    <a16:creationId xmlns:a16="http://schemas.microsoft.com/office/drawing/2014/main" id="{D2C3531B-0F31-90B9-F32A-58B2E63280CD}"/>
                  </a:ext>
                </a:extLst>
              </p:cNvPr>
              <p:cNvSpPr txBox="1"/>
              <p:nvPr/>
            </p:nvSpPr>
            <p:spPr>
              <a:xfrm>
                <a:off x="10669587" y="2731164"/>
                <a:ext cx="1120140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There’s more…</a:t>
                </a:r>
              </a:p>
            </p:txBody>
          </p:sp>
        </p:grpSp>
        <p:pic>
          <p:nvPicPr>
            <p:cNvPr id="6" name="Picture 5" descr="Image macro showing a scene from Inception with the caption 'We need to go deeper'.">
              <a:extLst>
                <a:ext uri="{FF2B5EF4-FFF2-40B4-BE49-F238E27FC236}">
                  <a16:creationId xmlns:a16="http://schemas.microsoft.com/office/drawing/2014/main" id="{B6201F54-3197-6D3D-6967-8BAAC1FB8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161" r="13015"/>
            <a:stretch>
              <a:fillRect/>
            </a:stretch>
          </p:blipFill>
          <p:spPr>
            <a:xfrm>
              <a:off x="1449387" y="3940968"/>
              <a:ext cx="7620000" cy="5834063"/>
            </a:xfrm>
            <a:prstGeom prst="rect">
              <a:avLst/>
            </a:prstGeom>
          </p:spPr>
        </p:pic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EB1145E-E387-A0BF-D1FC-8A22B4F57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187" y="12712701"/>
            <a:ext cx="17983200" cy="73025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otham Light"/>
                <a:cs typeface="Gotham Light"/>
              </a:rPr>
              <a:t>Chapter 1 – What is Statistics?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ACFEB-3AE3-7180-D3A6-0478E9288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720B4-62EC-4DE5-8947-4026BA8F455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Prez Report">
      <a:dk1>
        <a:srgbClr val="4A2A7C"/>
      </a:dk1>
      <a:lt1>
        <a:srgbClr val="FFFFFF"/>
      </a:lt1>
      <a:dk2>
        <a:srgbClr val="492B7E"/>
      </a:dk2>
      <a:lt2>
        <a:srgbClr val="FEFFFF"/>
      </a:lt2>
      <a:accent1>
        <a:srgbClr val="C7D544"/>
      </a:accent1>
      <a:accent2>
        <a:srgbClr val="00AFAA"/>
      </a:accent2>
      <a:accent3>
        <a:srgbClr val="A5A5A5"/>
      </a:accent3>
      <a:accent4>
        <a:srgbClr val="FF47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4454</TotalTime>
  <Words>1576</Words>
  <Application>Microsoft Office PowerPoint</Application>
  <PresentationFormat>Custom</PresentationFormat>
  <Paragraphs>243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Arial Narrow</vt:lpstr>
      <vt:lpstr>Calibri</vt:lpstr>
      <vt:lpstr>Gotham Light</vt:lpstr>
      <vt:lpstr>Office Theme</vt:lpstr>
      <vt:lpstr>What is Statistics?</vt:lpstr>
      <vt:lpstr>Gooooooooooooals</vt:lpstr>
      <vt:lpstr>What is statistics?</vt:lpstr>
      <vt:lpstr>… but why?</vt:lpstr>
      <vt:lpstr>Where does the data come from?</vt:lpstr>
      <vt:lpstr>Classifying data – Quantitative variables</vt:lpstr>
      <vt:lpstr>Classifying data – Qualitative variables</vt:lpstr>
      <vt:lpstr>Classifying data – Variable Types</vt:lpstr>
      <vt:lpstr>Classifying data – quantitative variable Types</vt:lpstr>
      <vt:lpstr>Classifying data - Discrete variables</vt:lpstr>
      <vt:lpstr>Classifying data – Continuous Variables</vt:lpstr>
      <vt:lpstr>Classifying data – Variable types (ALL)</vt:lpstr>
      <vt:lpstr>Classifying data - Levels of Measurement</vt:lpstr>
      <vt:lpstr>Classifying data - Levels of Measurement II</vt:lpstr>
      <vt:lpstr>Evaluating Data types</vt:lpstr>
      <vt:lpstr>Summary chart</vt:lpstr>
      <vt:lpstr>Before 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C1</dc:title>
  <dc:subject>What is</dc:subject>
  <dc:creator>user</dc:creator>
  <cp:lastModifiedBy>Russell Holloway</cp:lastModifiedBy>
  <cp:revision>236</cp:revision>
  <cp:lastPrinted>2026-01-10T04:02:08Z</cp:lastPrinted>
  <dcterms:created xsi:type="dcterms:W3CDTF">2018-07-11T02:24:06Z</dcterms:created>
  <dcterms:modified xsi:type="dcterms:W3CDTF">2026-01-22T05:13:27Z</dcterms:modified>
</cp:coreProperties>
</file>