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15" r:id="rId2"/>
    <p:sldId id="308" r:id="rId3"/>
  </p:sldIdLst>
  <p:sldSz cx="24387175" cy="13716000"/>
  <p:notesSz cx="6858000" cy="9144000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1D82F"/>
    <a:srgbClr val="F0B323"/>
    <a:srgbClr val="510026"/>
    <a:srgbClr val="002F6C"/>
    <a:srgbClr val="6787B7"/>
    <a:srgbClr val="00B2A9"/>
    <a:srgbClr val="FAA41A"/>
    <a:srgbClr val="89CBB7"/>
    <a:srgbClr val="4A2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91" autoAdjust="0"/>
    <p:restoredTop sz="83696" autoAdjust="0"/>
  </p:normalViewPr>
  <p:slideViewPr>
    <p:cSldViewPr>
      <p:cViewPr varScale="1">
        <p:scale>
          <a:sx n="35" d="100"/>
          <a:sy n="35" d="100"/>
        </p:scale>
        <p:origin x="223" y="35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FEA2D-6E1B-463B-A74D-9B9AEAA7F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0D7E-6486-4DF9-B318-6A7C6DFD2097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1438C-1274-4518-B00D-17B8B8D0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9EBA2AFF-91EE-7640-9D82-0D5ACF4FB3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6456"/>
            <a:ext cx="24384000" cy="53995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19AF6-8AC2-994C-86C6-818422B339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8385" y="9144000"/>
            <a:ext cx="18440401" cy="1447800"/>
          </a:xfrm>
        </p:spPr>
        <p:txBody>
          <a:bodyPr/>
          <a:lstStyle>
            <a:lvl1pPr marL="0" indent="0">
              <a:buNone/>
              <a:defRPr sz="8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21189-B225-DF40-AF22-53C99C79D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385" y="11685816"/>
            <a:ext cx="18440400" cy="14478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2177278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3265917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4354556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text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75AF7-D4F5-AC42-A8D9-9AC9BFEF1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27" y="10652968"/>
            <a:ext cx="3701960" cy="26820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D9C612-3F63-2443-9971-A956E97C95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8509000"/>
          </a:xfrm>
          <a:prstGeom prst="rect">
            <a:avLst/>
          </a:prstGeom>
        </p:spPr>
      </p:pic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C4E7651-8021-404D-8C9C-3BA33FDB085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8388" y="10653713"/>
            <a:ext cx="12801600" cy="1031875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77278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65917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354556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7BD3B3-D05B-7F40-8B24-F3AC42921FF1}"/>
              </a:ext>
            </a:extLst>
          </p:cNvPr>
          <p:cNvSpPr/>
          <p:nvPr userDrawn="1"/>
        </p:nvSpPr>
        <p:spPr>
          <a:xfrm>
            <a:off x="-25973" y="13335001"/>
            <a:ext cx="24413148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19AF6-8AC2-994C-86C6-818422B339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8385" y="9144000"/>
            <a:ext cx="18440401" cy="1447800"/>
          </a:xfrm>
        </p:spPr>
        <p:txBody>
          <a:bodyPr/>
          <a:lstStyle>
            <a:lvl1pPr marL="0" indent="0">
              <a:buNone/>
              <a:defRPr sz="8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21189-B225-DF40-AF22-53C99C79D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385" y="11685816"/>
            <a:ext cx="18440400" cy="14478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2177278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3265917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4354556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text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75AF7-D4F5-AC42-A8D9-9AC9BFEF1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27" y="10652968"/>
            <a:ext cx="3701960" cy="2682032"/>
          </a:xfrm>
          <a:prstGeom prst="rect">
            <a:avLst/>
          </a:prstGeom>
        </p:spPr>
      </p:pic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C4E7651-8021-404D-8C9C-3BA33FDB085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8388" y="10653713"/>
            <a:ext cx="12801600" cy="1031875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77278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65917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354556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7BD3B3-D05B-7F40-8B24-F3AC42921FF1}"/>
              </a:ext>
            </a:extLst>
          </p:cNvPr>
          <p:cNvSpPr/>
          <p:nvPr userDrawn="1"/>
        </p:nvSpPr>
        <p:spPr>
          <a:xfrm>
            <a:off x="-25973" y="13335001"/>
            <a:ext cx="24413148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302B933-BC0A-7E4E-93EF-DCFE473F0D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208380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42F94678-6773-174B-B42C-F08D7AD0B4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7495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9CC09687-35AC-604C-8149-3868FE208A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3370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F13A1C9-A38B-4D40-933B-D16AAA1090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279245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4B53ABA-DAA8-894B-9E42-7911D19F3F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775120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0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7C7DC-79B6-9D4C-89D6-DC049B53E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753348"/>
            <a:ext cx="22402799" cy="106672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Averages, etc.</a:t>
            </a:r>
            <a:endParaRPr lang="en-US" sz="3200" dirty="0">
              <a:latin typeface="Gotham Light"/>
              <a:cs typeface="Gotham Ligh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6A9384-014F-2C4C-8BBB-AA2C74EA8702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AF5E7309-013F-B64F-A352-91BF0360FF0A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479D0B26-F13C-AC40-9E05-1F58B84C1FC1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chemeClr val="tx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88E56B65-EF3E-434F-854D-5E498A59E2F9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A1742C9A-97F6-FA42-B8D9-EAF990D7A01D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E784912-8CF8-0D49-9B39-126E81E91950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99FFC3FA-B6A0-E04D-A8C3-539499A1D9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678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6786B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6786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6786B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678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Averages, etc.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9E5569-8F80-5144-B7EC-FBF8803D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2E6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2E6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2E6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Averages, etc.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A8E0111-B55E-DD47-8B38-7E54D581E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AFA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AFA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AFA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00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Averages, etc.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C2F5D1-947E-044D-A32E-F3017CCEE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C1D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C1D82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C1D82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C1D82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Averages, etc.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F698E8-5545-A043-B0F4-32B1A3285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CD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CD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CD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Averages, etc.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B242028-7565-164C-9E74-C462CAE2C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471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471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471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Averages, etc.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F0D5AB2-1775-5E49-BBEB-1F9325FF1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Averages,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9" r:id="rId4"/>
    <p:sldLayoutId id="2147483660" r:id="rId5"/>
    <p:sldLayoutId id="2147483662" r:id="rId6"/>
    <p:sldLayoutId id="2147483663" r:id="rId7"/>
    <p:sldLayoutId id="2147483664" r:id="rId8"/>
    <p:sldLayoutId id="2147483661" r:id="rId9"/>
  </p:sldLayoutIdLst>
  <p:transition>
    <p:random/>
  </p:transition>
  <p:hf hdr="0" dt="0"/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BC8EAF-83C8-8A45-8E49-27B29AA41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9025" y="1828800"/>
            <a:ext cx="23525162" cy="2438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0" cap="all" dirty="0">
                <a:solidFill>
                  <a:schemeClr val="bg1"/>
                </a:solidFill>
              </a:rPr>
              <a:t>The Greek alphabet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E4025-2527-4946-9A33-E3D85C1ACAF1}"/>
              </a:ext>
            </a:extLst>
          </p:cNvPr>
          <p:cNvSpPr>
            <a:spLocks/>
          </p:cNvSpPr>
          <p:nvPr/>
        </p:nvSpPr>
        <p:spPr>
          <a:xfrm>
            <a:off x="1068388" y="10210800"/>
            <a:ext cx="18440400" cy="29225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 2305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Statistics</a:t>
            </a:r>
            <a:endParaRPr kumimoji="0" lang="en-US" sz="7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812"/>
    </mc:Choice>
    <mc:Fallback xmlns="">
      <p:transition advTm="458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F1CC8-4419-1147-B46E-B7A8E4BAC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From Alpha to omega</a:t>
            </a: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520FC-AC22-6149-AFD8-B89EA52A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E0CBE44-52AC-03A3-8D2C-587726183B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Gotham Light"/>
                <a:cs typeface="Gotham Light"/>
              </a:rPr>
              <a:t>The Greeks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FB7D353-DBFC-FA65-A97E-BC15F8EA1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76954"/>
              </p:ext>
            </p:extLst>
          </p:nvPr>
        </p:nvGraphicFramePr>
        <p:xfrm>
          <a:off x="2633527" y="3962399"/>
          <a:ext cx="19120120" cy="57912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90015">
                  <a:extLst>
                    <a:ext uri="{9D8B030D-6E8A-4147-A177-3AD203B41FA5}">
                      <a16:colId xmlns:a16="http://schemas.microsoft.com/office/drawing/2014/main" val="4056529620"/>
                    </a:ext>
                  </a:extLst>
                </a:gridCol>
                <a:gridCol w="2390015">
                  <a:extLst>
                    <a:ext uri="{9D8B030D-6E8A-4147-A177-3AD203B41FA5}">
                      <a16:colId xmlns:a16="http://schemas.microsoft.com/office/drawing/2014/main" val="972952202"/>
                    </a:ext>
                  </a:extLst>
                </a:gridCol>
                <a:gridCol w="2390015">
                  <a:extLst>
                    <a:ext uri="{9D8B030D-6E8A-4147-A177-3AD203B41FA5}">
                      <a16:colId xmlns:a16="http://schemas.microsoft.com/office/drawing/2014/main" val="3659861595"/>
                    </a:ext>
                  </a:extLst>
                </a:gridCol>
                <a:gridCol w="2390015">
                  <a:extLst>
                    <a:ext uri="{9D8B030D-6E8A-4147-A177-3AD203B41FA5}">
                      <a16:colId xmlns:a16="http://schemas.microsoft.com/office/drawing/2014/main" val="1350554730"/>
                    </a:ext>
                  </a:extLst>
                </a:gridCol>
                <a:gridCol w="2390015">
                  <a:extLst>
                    <a:ext uri="{9D8B030D-6E8A-4147-A177-3AD203B41FA5}">
                      <a16:colId xmlns:a16="http://schemas.microsoft.com/office/drawing/2014/main" val="3836799386"/>
                    </a:ext>
                  </a:extLst>
                </a:gridCol>
                <a:gridCol w="2390015">
                  <a:extLst>
                    <a:ext uri="{9D8B030D-6E8A-4147-A177-3AD203B41FA5}">
                      <a16:colId xmlns:a16="http://schemas.microsoft.com/office/drawing/2014/main" val="2452466153"/>
                    </a:ext>
                  </a:extLst>
                </a:gridCol>
                <a:gridCol w="2390015">
                  <a:extLst>
                    <a:ext uri="{9D8B030D-6E8A-4147-A177-3AD203B41FA5}">
                      <a16:colId xmlns:a16="http://schemas.microsoft.com/office/drawing/2014/main" val="350743533"/>
                    </a:ext>
                  </a:extLst>
                </a:gridCol>
                <a:gridCol w="2390015">
                  <a:extLst>
                    <a:ext uri="{9D8B030D-6E8A-4147-A177-3AD203B41FA5}">
                      <a16:colId xmlns:a16="http://schemas.microsoft.com/office/drawing/2014/main" val="4034519494"/>
                    </a:ext>
                  </a:extLst>
                </a:gridCol>
              </a:tblGrid>
              <a:tr h="873134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GREEK ALPHABET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617305"/>
                  </a:ext>
                </a:extLst>
              </a:tr>
              <a:tr h="163935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</a:t>
                      </a:r>
                      <a:endParaRPr lang="en-US" dirty="0">
                        <a:sym typeface="Symbol" panose="05050102010706020507" pitchFamily="18" charset="2"/>
                      </a:endParaRP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Alpha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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Beta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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Gamma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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Delta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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Epsilon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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Zeta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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Eta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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Theta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38715"/>
                  </a:ext>
                </a:extLst>
              </a:tr>
              <a:tr h="163935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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Iota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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Kappa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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Lambda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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Mu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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Nu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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Xi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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Omicron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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Pi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483907"/>
                  </a:ext>
                </a:extLst>
              </a:tr>
              <a:tr h="163935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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Rho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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Sigma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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Tau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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Upsilon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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Phi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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Chi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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Psi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ym typeface="Symbol" panose="05050102010706020507" pitchFamily="18" charset="2"/>
                        </a:rPr>
                        <a:t></a:t>
                      </a:r>
                    </a:p>
                    <a:p>
                      <a:pPr algn="ctr"/>
                      <a:r>
                        <a:rPr lang="en-US" sz="3200" dirty="0">
                          <a:sym typeface="Symbol" panose="05050102010706020507" pitchFamily="18" charset="2"/>
                        </a:rPr>
                        <a:t>Omega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71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Prez Report">
      <a:dk1>
        <a:srgbClr val="4A2A7C"/>
      </a:dk1>
      <a:lt1>
        <a:srgbClr val="FFFFFF"/>
      </a:lt1>
      <a:dk2>
        <a:srgbClr val="492B7E"/>
      </a:dk2>
      <a:lt2>
        <a:srgbClr val="FEFFFF"/>
      </a:lt2>
      <a:accent1>
        <a:srgbClr val="C7D544"/>
      </a:accent1>
      <a:accent2>
        <a:srgbClr val="00AFAA"/>
      </a:accent2>
      <a:accent3>
        <a:srgbClr val="A5A5A5"/>
      </a:accent3>
      <a:accent4>
        <a:srgbClr val="FF47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9965</TotalTime>
  <Words>67</Words>
  <Application>Microsoft Office PowerPoint</Application>
  <PresentationFormat>Custom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Gotham Light</vt:lpstr>
      <vt:lpstr>Symbol</vt:lpstr>
      <vt:lpstr>Office Theme</vt:lpstr>
      <vt:lpstr>The Greek alphabet</vt:lpstr>
      <vt:lpstr>From Alpha to omega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</dc:title>
  <dc:subject>What is</dc:subject>
  <dc:creator>user</dc:creator>
  <cp:lastModifiedBy>Russell Holloway</cp:lastModifiedBy>
  <cp:revision>250</cp:revision>
  <cp:lastPrinted>2026-01-10T04:02:08Z</cp:lastPrinted>
  <dcterms:created xsi:type="dcterms:W3CDTF">2018-07-11T02:24:06Z</dcterms:created>
  <dcterms:modified xsi:type="dcterms:W3CDTF">2026-02-10T17:15:43Z</dcterms:modified>
</cp:coreProperties>
</file>