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5" r:id="rId2"/>
    <p:sldId id="308" r:id="rId3"/>
    <p:sldId id="379" r:id="rId4"/>
    <p:sldId id="377" r:id="rId5"/>
    <p:sldId id="381" r:id="rId6"/>
    <p:sldId id="382" r:id="rId7"/>
    <p:sldId id="383" r:id="rId8"/>
    <p:sldId id="380" r:id="rId9"/>
    <p:sldId id="384" r:id="rId10"/>
    <p:sldId id="389" r:id="rId11"/>
    <p:sldId id="385" r:id="rId12"/>
    <p:sldId id="388" r:id="rId13"/>
    <p:sldId id="386" r:id="rId14"/>
    <p:sldId id="387" r:id="rId15"/>
  </p:sldIdLst>
  <p:sldSz cx="24387175" cy="13716000"/>
  <p:notesSz cx="6858000" cy="9144000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1D82F"/>
    <a:srgbClr val="F0B323"/>
    <a:srgbClr val="510026"/>
    <a:srgbClr val="002F6C"/>
    <a:srgbClr val="6787B7"/>
    <a:srgbClr val="00B2A9"/>
    <a:srgbClr val="FAA41A"/>
    <a:srgbClr val="89CBB7"/>
    <a:srgbClr val="4A2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5C0EA-24BE-41AA-9434-4D1A825FDB37}" v="76" dt="2026-05-15T05:07:40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91" autoAdjust="0"/>
    <p:restoredTop sz="82815" autoAdjust="0"/>
  </p:normalViewPr>
  <p:slideViewPr>
    <p:cSldViewPr>
      <p:cViewPr varScale="1">
        <p:scale>
          <a:sx n="41" d="100"/>
          <a:sy n="41" d="100"/>
        </p:scale>
        <p:origin x="424" y="36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notesViewPr>
    <p:cSldViewPr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Holloway" userId="c6e3d429af62e1b5" providerId="LiveId" clId="{5E1D1060-22E9-4666-8664-46A2C59D32F3}"/>
    <pc:docChg chg="custSel modSld">
      <pc:chgData name="Russell Holloway" userId="c6e3d429af62e1b5" providerId="LiveId" clId="{5E1D1060-22E9-4666-8664-46A2C59D32F3}" dt="2026-05-15T05:26:49.908" v="1772" actId="20577"/>
      <pc:docMkLst>
        <pc:docMk/>
      </pc:docMkLst>
      <pc:sldChg chg="modNotesTx">
        <pc:chgData name="Russell Holloway" userId="c6e3d429af62e1b5" providerId="LiveId" clId="{5E1D1060-22E9-4666-8664-46A2C59D32F3}" dt="2026-05-15T05:10:04.098" v="1181" actId="20577"/>
        <pc:sldMkLst>
          <pc:docMk/>
          <pc:sldMk cId="1365768014" sldId="377"/>
        </pc:sldMkLst>
      </pc:sldChg>
      <pc:sldChg chg="modSp mod">
        <pc:chgData name="Russell Holloway" userId="c6e3d429af62e1b5" providerId="LiveId" clId="{5E1D1060-22E9-4666-8664-46A2C59D32F3}" dt="2026-05-12T15:46:39.451" v="14" actId="20577"/>
        <pc:sldMkLst>
          <pc:docMk/>
          <pc:sldMk cId="4000201305" sldId="379"/>
        </pc:sldMkLst>
        <pc:spChg chg="mod">
          <ac:chgData name="Russell Holloway" userId="c6e3d429af62e1b5" providerId="LiveId" clId="{5E1D1060-22E9-4666-8664-46A2C59D32F3}" dt="2026-05-12T15:46:39.451" v="14" actId="20577"/>
          <ac:spMkLst>
            <pc:docMk/>
            <pc:sldMk cId="4000201305" sldId="379"/>
            <ac:spMk id="5" creationId="{ADB0CF13-92D8-9F73-8E27-F73765C356C9}"/>
          </ac:spMkLst>
        </pc:spChg>
      </pc:sldChg>
      <pc:sldChg chg="modNotes modNotesTx">
        <pc:chgData name="Russell Holloway" userId="c6e3d429af62e1b5" providerId="LiveId" clId="{5E1D1060-22E9-4666-8664-46A2C59D32F3}" dt="2026-05-15T05:26:49.908" v="1772" actId="20577"/>
        <pc:sldMkLst>
          <pc:docMk/>
          <pc:sldMk cId="1257324555" sldId="380"/>
        </pc:sldMkLst>
      </pc:sldChg>
      <pc:sldChg chg="modNotesTx">
        <pc:chgData name="Russell Holloway" userId="c6e3d429af62e1b5" providerId="LiveId" clId="{5E1D1060-22E9-4666-8664-46A2C59D32F3}" dt="2026-05-15T05:22:33.878" v="1731" actId="20577"/>
        <pc:sldMkLst>
          <pc:docMk/>
          <pc:sldMk cId="4268827679" sldId="381"/>
        </pc:sldMkLst>
      </pc:sldChg>
      <pc:sldChg chg="modNotesTx">
        <pc:chgData name="Russell Holloway" userId="c6e3d429af62e1b5" providerId="LiveId" clId="{5E1D1060-22E9-4666-8664-46A2C59D32F3}" dt="2026-05-15T05:08:35.504" v="1060" actId="20577"/>
        <pc:sldMkLst>
          <pc:docMk/>
          <pc:sldMk cId="3832231197" sldId="382"/>
        </pc:sldMkLst>
      </pc:sldChg>
      <pc:sldChg chg="modSp modNotesTx">
        <pc:chgData name="Russell Holloway" userId="c6e3d429af62e1b5" providerId="LiveId" clId="{5E1D1060-22E9-4666-8664-46A2C59D32F3}" dt="2026-05-15T05:07:16.737" v="836" actId="20577"/>
        <pc:sldMkLst>
          <pc:docMk/>
          <pc:sldMk cId="1269186279" sldId="384"/>
        </pc:sldMkLst>
        <pc:spChg chg="mod">
          <ac:chgData name="Russell Holloway" userId="c6e3d429af62e1b5" providerId="LiveId" clId="{5E1D1060-22E9-4666-8664-46A2C59D32F3}" dt="2026-05-15T05:06:46.178" v="711" actId="20577"/>
          <ac:spMkLst>
            <pc:docMk/>
            <pc:sldMk cId="1269186279" sldId="384"/>
            <ac:spMk id="3" creationId="{D3465BD7-05B6-63D8-1D66-7A0A16596DA6}"/>
          </ac:spMkLst>
        </pc:spChg>
      </pc:sldChg>
      <pc:sldChg chg="modNotesTx">
        <pc:chgData name="Russell Holloway" userId="c6e3d429af62e1b5" providerId="LiveId" clId="{5E1D1060-22E9-4666-8664-46A2C59D32F3}" dt="2026-05-15T05:10:46.557" v="1243" actId="20577"/>
        <pc:sldMkLst>
          <pc:docMk/>
          <pc:sldMk cId="2624154711" sldId="386"/>
        </pc:sldMkLst>
      </pc:sldChg>
      <pc:sldChg chg="modNotesTx">
        <pc:chgData name="Russell Holloway" userId="c6e3d429af62e1b5" providerId="LiveId" clId="{5E1D1060-22E9-4666-8664-46A2C59D32F3}" dt="2026-05-15T05:10:25.058" v="1198" actId="20577"/>
        <pc:sldMkLst>
          <pc:docMk/>
          <pc:sldMk cId="592462197" sldId="3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FEA2D-6E1B-463B-A74D-9B9AEAA7F8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00D7E-6486-4DF9-B318-6A7C6DFD2097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1438C-1274-4518-B00D-17B8B8D039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91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33258-D66D-6298-354C-A05DCA82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C2A4F-BC42-7A4B-6DAC-E2FB659B99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184900-A388-D2B6-6012-E824BC523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CBA36-6843-2CE3-BA43-691795239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40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2C556-9BBC-012B-14BD-3E9DFA1C0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28B826-E244-D9DD-27F6-D16C9FAB4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FAAF6-DB16-93A1-FE2A-CCEA62D92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 scatter diagram to plot the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E929E-E40D-142E-F711-A11E511A8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70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A5196-7DFD-0C3A-7241-FD913A49C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194C6-CD75-9ED3-D52E-652D02CF8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7293D2-24AC-1B23-16D3-7176379F9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regression (aka ‘best-fit’) line goes through the middle of the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FDB99-9A28-4B83-E854-CCED28A21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49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4C87F-BE50-1A2C-1FB3-2A8311E79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AB3A85-078A-5E0A-17CC-49A2CB136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658A9B-7737-90A1-41A7-CD4D5AC4A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regression has confidence internals also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1E817-FC12-62F4-2E2B-F1554F565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4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85CAB-5E10-218C-C8D5-8CD726CD9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D4753-6F5F-C1CD-C601-78D891515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2B7FB-B7DB-69D5-311A-C7BD42B58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DCB0A-FEEE-569E-DD64-D68D13B4F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7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3F10-A8FC-4E4F-8888-3999DF4B0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73496-DCDC-0E11-5577-29AB11B15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81919-DB77-7F8C-19BA-1D46F653A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964A1-D3A5-8348-FFEF-2168EAC29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91D55-E91B-F967-3F94-BF37B92B5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D1CD4-86B6-E72C-C806-2BEC0ADC9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41A4C5-90A2-5F5D-BC6D-8CCAE7040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A- no correlation r ~0</a:t>
            </a:r>
          </a:p>
          <a:p>
            <a:r>
              <a:rPr lang="en-US" dirty="0"/>
              <a:t>B- weak negative correlation r~ -0.6</a:t>
            </a:r>
            <a:br>
              <a:rPr lang="en-US" dirty="0"/>
            </a:br>
            <a:r>
              <a:rPr lang="en-US" dirty="0"/>
              <a:t>C- strong positive correlation r~ 0.9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50CD6-7BA6-3720-6A80-15EACACA0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2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62F07-4837-355A-378E-B4503D9B3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AB20C-523B-7C0B-4428-1A0394633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D7430C-4E99-F528-4776-821D80D6B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R squared is 0.9, that means that 90% of any change in y, can be explained by the change in x. </a:t>
            </a:r>
            <a:br>
              <a:rPr lang="en-US" dirty="0"/>
            </a:br>
            <a:r>
              <a:rPr lang="en-US" dirty="0"/>
              <a:t>In the previous graph referencing test scores, for an </a:t>
            </a:r>
            <a:r>
              <a:rPr lang="en-US" dirty="0" err="1"/>
              <a:t>rsq</a:t>
            </a:r>
            <a:r>
              <a:rPr lang="en-US" dirty="0"/>
              <a:t> of 0.9, for every 10 points that your test score increased (dependent variable), 9 of those points can be attributed to studying more (independent variable)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E58C7-7AF2-3251-94ED-302F6B064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1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9C11E-8080-75C1-CCBE-AADA06D84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6F8156-3822-108E-8F63-F6603108F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D77A9-0C47-5C0E-B4CD-756A98B0A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the official stance of the statistics textbook, but really 0.5 r squared in economics may win you a </a:t>
            </a:r>
            <a:r>
              <a:rPr lang="en-US" dirty="0" err="1"/>
              <a:t>nobel</a:t>
            </a:r>
            <a:r>
              <a:rPr lang="en-US" dirty="0"/>
              <a:t> prize. It depends on what the regression is measuring and how many variables are at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90ABD-F5B1-DDB9-4813-ABC5EBB5D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5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6B1A5-DDC1-2A0F-4965-9F568A1D4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681B8D-718F-4F7F-8283-5565C0253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EB793-5452-5FF5-B682-34965115A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For a beta of 2, y changes twice as fast as x</a:t>
            </a:r>
          </a:p>
          <a:p>
            <a:r>
              <a:rPr lang="en-US" dirty="0"/>
              <a:t>For a beta of 0.5, each 1% change in x, causes a 0.5% change in 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68FE2-EB96-424F-9122-B69C97FC7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8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CDE16-CD6D-D1B9-1C94-5914232FE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C08D7-54BC-2198-C75E-EEB6A648D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7A023C-BF19-7598-889B-800B7CCCE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r in Excel: CORREL()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R</a:t>
            </a:r>
            <a:r>
              <a:rPr lang="en-US" sz="3200" baseline="30000" dirty="0"/>
              <a:t>2 </a:t>
            </a:r>
            <a:r>
              <a:rPr lang="en-US" dirty="0"/>
              <a:t> in Excel: RSQ()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dirty="0"/>
              <a:t>Beta in Excel: SLOPE()</a:t>
            </a:r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correlation coefficient ranges from -1 to +1</a:t>
            </a:r>
          </a:p>
          <a:p>
            <a:r>
              <a:rPr lang="en-US" dirty="0"/>
              <a:t>An r of -1 means perfect negative (inverse) correlation</a:t>
            </a:r>
          </a:p>
          <a:p>
            <a:r>
              <a:rPr lang="en-US" dirty="0"/>
              <a:t>An r of +1 means perfect correlation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that is to say for those instances, the data points would all fall perfectly along the same line, rather than scattered around it.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more scattered, the closer to 0, the correlation coefficient is. The closer to -1 or +1, the closer to the regression line the data falls.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FA672-4566-7B35-07C0-42EE37D14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41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A6FF5-5621-60E7-C660-927AC81E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2B443-7588-614F-F2BB-52B5E5AA0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007DF-3347-0EBB-4E5E-28A411EE0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Alpha in excel is the INTERCEPT() function</a:t>
            </a:r>
            <a:br>
              <a:rPr lang="en-US" dirty="0"/>
            </a:br>
            <a:r>
              <a:rPr lang="en-US" dirty="0"/>
              <a:t>Beta is the SLOPE() function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BEF44-826E-C1D0-75D6-F11F5A1B8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1438C-1274-4518-B00D-17B8B8D039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9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9EBA2AFF-91EE-7640-9D82-0D5ACF4FB3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6456"/>
            <a:ext cx="24384000" cy="53995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19AF6-8AC2-994C-86C6-818422B339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8385" y="9144000"/>
            <a:ext cx="18440401" cy="1447800"/>
          </a:xfrm>
        </p:spPr>
        <p:txBody>
          <a:bodyPr/>
          <a:lstStyle>
            <a:lvl1pPr marL="0" indent="0">
              <a:buNone/>
              <a:defRPr sz="8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21189-B225-DF40-AF22-53C99C79D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385" y="11685816"/>
            <a:ext cx="18440400" cy="14478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639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2177278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3265917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4354556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text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75AF7-D4F5-AC42-A8D9-9AC9BFEF1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27" y="10652968"/>
            <a:ext cx="3701960" cy="26820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8D9C612-3F63-2443-9971-A956E97C95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8509000"/>
          </a:xfrm>
          <a:prstGeom prst="rect">
            <a:avLst/>
          </a:prstGeom>
        </p:spPr>
      </p:pic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6C4E7651-8021-404D-8C9C-3BA33FDB085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8388" y="10653713"/>
            <a:ext cx="12801600" cy="1031875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639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77278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65917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354556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7BD3B3-D05B-7F40-8B24-F3AC42921FF1}"/>
              </a:ext>
            </a:extLst>
          </p:cNvPr>
          <p:cNvSpPr/>
          <p:nvPr userDrawn="1"/>
        </p:nvSpPr>
        <p:spPr>
          <a:xfrm>
            <a:off x="-25973" y="13335001"/>
            <a:ext cx="24413148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19AF6-8AC2-994C-86C6-818422B339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8385" y="9144000"/>
            <a:ext cx="18440401" cy="1447800"/>
          </a:xfrm>
        </p:spPr>
        <p:txBody>
          <a:bodyPr/>
          <a:lstStyle>
            <a:lvl1pPr marL="0" indent="0">
              <a:buNone/>
              <a:defRPr sz="8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21189-B225-DF40-AF22-53C99C79D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385" y="11685816"/>
            <a:ext cx="18440400" cy="14478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639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2177278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3265917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4354556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text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75AF7-D4F5-AC42-A8D9-9AC9BFEF1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27" y="10652968"/>
            <a:ext cx="3701960" cy="2682032"/>
          </a:xfrm>
          <a:prstGeom prst="rect">
            <a:avLst/>
          </a:prstGeom>
        </p:spPr>
      </p:pic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6C4E7651-8021-404D-8C9C-3BA33FDB085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8388" y="10653713"/>
            <a:ext cx="12801600" cy="1031875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639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77278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65917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354556" indent="0"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7BD3B3-D05B-7F40-8B24-F3AC42921FF1}"/>
              </a:ext>
            </a:extLst>
          </p:cNvPr>
          <p:cNvSpPr/>
          <p:nvPr userDrawn="1"/>
        </p:nvSpPr>
        <p:spPr>
          <a:xfrm>
            <a:off x="-25973" y="13335001"/>
            <a:ext cx="24413148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302B933-BC0A-7E4E-93EF-DCFE473F0D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208380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42F94678-6773-174B-B42C-F08D7AD0B4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7495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9CC09687-35AC-604C-8149-3868FE208A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3370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F13A1C9-A38B-4D40-933B-D16AAA1090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279245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4B53ABA-DAA8-894B-9E42-7911D19F3F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775120" y="1174"/>
            <a:ext cx="11925667" cy="8457025"/>
          </a:xfrm>
          <a:custGeom>
            <a:avLst/>
            <a:gdLst>
              <a:gd name="connsiteX0" fmla="*/ 0 w 6687919"/>
              <a:gd name="connsiteY0" fmla="*/ 0 h 3219450"/>
              <a:gd name="connsiteX1" fmla="*/ 3468437 w 6687919"/>
              <a:gd name="connsiteY1" fmla="*/ 0 h 3219450"/>
              <a:gd name="connsiteX2" fmla="*/ 6687919 w 6687919"/>
              <a:gd name="connsiteY2" fmla="*/ 3219450 h 3219450"/>
              <a:gd name="connsiteX3" fmla="*/ 3219482 w 6687919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919" h="3219450">
                <a:moveTo>
                  <a:pt x="0" y="0"/>
                </a:moveTo>
                <a:lnTo>
                  <a:pt x="3468437" y="0"/>
                </a:lnTo>
                <a:lnTo>
                  <a:pt x="6687919" y="3219450"/>
                </a:lnTo>
                <a:lnTo>
                  <a:pt x="3219482" y="3219450"/>
                </a:lnTo>
                <a:close/>
              </a:path>
            </a:pathLst>
          </a:custGeom>
          <a:solidFill>
            <a:schemeClr val="bg1">
              <a:lumMod val="95000"/>
              <a:alpha val="17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60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7C7DC-79B6-9D4C-89D6-DC049B53E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753348"/>
            <a:ext cx="22402799" cy="106672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Regression</a:t>
            </a:r>
            <a:endParaRPr lang="en-US" sz="3200" dirty="0">
              <a:latin typeface="Gotham Light"/>
              <a:cs typeface="Gotham Ligh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6A9384-014F-2C4C-8BBB-AA2C74EA8702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AF5E7309-013F-B64F-A352-91BF0360FF0A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479D0B26-F13C-AC40-9E05-1F58B84C1FC1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chemeClr val="tx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88E56B65-EF3E-434F-854D-5E498A59E2F9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A1742C9A-97F6-FA42-B8D9-EAF990D7A01D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E784912-8CF8-0D49-9B39-126E81E91950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99FFC3FA-B6A0-E04D-A8C3-539499A1D9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678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6786B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6786B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6786B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678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Regression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A9E5569-8F80-5144-B7EC-FBF8803D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2E6D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2E6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2E6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Regression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A8E0111-B55E-DD47-8B38-7E54D581E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AFA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AFA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00AFA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00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Regression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C2F5D1-947E-044D-A32E-F3017CCEE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C1D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C1D82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C1D82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C1D82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Regression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F698E8-5545-A043-B0F4-32B1A3285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CD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CD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CD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Regression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B242028-7565-164C-9E74-C462CAE2C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2EB895-625A-6742-85F4-60473B38B9CD}"/>
              </a:ext>
            </a:extLst>
          </p:cNvPr>
          <p:cNvSpPr/>
          <p:nvPr userDrawn="1"/>
        </p:nvSpPr>
        <p:spPr>
          <a:xfrm>
            <a:off x="-25973" y="13396913"/>
            <a:ext cx="24387176" cy="31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50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8B85E-FCB3-4244-9DC7-6D8261F8E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1" y="76200"/>
            <a:ext cx="3239866" cy="14322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3AF4-76D2-E048-B706-41F7D00E1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7" y="1981200"/>
            <a:ext cx="22402799" cy="1043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C2A98A-3434-E045-A388-58A0796C139A}"/>
              </a:ext>
            </a:extLst>
          </p:cNvPr>
          <p:cNvGrpSpPr/>
          <p:nvPr userDrawn="1"/>
        </p:nvGrpSpPr>
        <p:grpSpPr>
          <a:xfrm rot="10800000" flipH="1">
            <a:off x="3354387" y="321129"/>
            <a:ext cx="13822397" cy="914403"/>
            <a:chOff x="8217400" y="6091084"/>
            <a:chExt cx="6614413" cy="48669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5F07C0E-4D2C-6441-9ADE-AF943D1944E8}"/>
                </a:ext>
              </a:extLst>
            </p:cNvPr>
            <p:cNvSpPr/>
            <p:nvPr/>
          </p:nvSpPr>
          <p:spPr>
            <a:xfrm>
              <a:off x="9521477" y="6091084"/>
              <a:ext cx="5310336" cy="486696"/>
            </a:xfrm>
            <a:prstGeom prst="parallelogram">
              <a:avLst>
                <a:gd name="adj" fmla="val 99287"/>
              </a:avLst>
            </a:prstGeom>
            <a:solidFill>
              <a:srgbClr val="FF4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F864383B-2EF4-4441-9BC6-44A46406A75E}"/>
                </a:ext>
              </a:extLst>
            </p:cNvPr>
            <p:cNvSpPr/>
            <p:nvPr/>
          </p:nvSpPr>
          <p:spPr>
            <a:xfrm>
              <a:off x="9084940" y="6091084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471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F4EE2F7-466C-D44A-82DA-02DDF35491E3}"/>
                </a:ext>
              </a:extLst>
            </p:cNvPr>
            <p:cNvSpPr/>
            <p:nvPr/>
          </p:nvSpPr>
          <p:spPr>
            <a:xfrm>
              <a:off x="8653937" y="6091086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471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2EE100E-07AB-B04D-AD1F-48536C88A539}"/>
                </a:ext>
              </a:extLst>
            </p:cNvPr>
            <p:cNvSpPr/>
            <p:nvPr/>
          </p:nvSpPr>
          <p:spPr>
            <a:xfrm>
              <a:off x="8217400" y="6091085"/>
              <a:ext cx="809800" cy="486696"/>
            </a:xfrm>
            <a:prstGeom prst="parallelogram">
              <a:avLst>
                <a:gd name="adj" fmla="val 99287"/>
              </a:avLst>
            </a:prstGeom>
            <a:solidFill>
              <a:srgbClr val="FF471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D38-5C29-2B45-85F4-B6943BB7531B}"/>
              </a:ext>
            </a:extLst>
          </p:cNvPr>
          <p:cNvSpPr/>
          <p:nvPr userDrawn="1"/>
        </p:nvSpPr>
        <p:spPr>
          <a:xfrm>
            <a:off x="10059987" y="321128"/>
            <a:ext cx="14327189" cy="914399"/>
          </a:xfrm>
          <a:prstGeom prst="rect">
            <a:avLst/>
          </a:prstGeom>
          <a:solidFill>
            <a:srgbClr val="FF4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483A8D-8547-9F4C-873C-4CCE15FE4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0588" y="321125"/>
            <a:ext cx="16383000" cy="869499"/>
          </a:xfrm>
        </p:spPr>
        <p:txBody>
          <a:bodyPr>
            <a:noAutofit/>
          </a:bodyPr>
          <a:lstStyle>
            <a:lvl1pPr marL="0" indent="0">
              <a:buNone/>
              <a:defRPr sz="450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marL="1088639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2177278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3265917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4354556" indent="0"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HEADER COPY HERE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9221EF-0553-A448-82BA-79AADFAB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z="3200">
                <a:latin typeface="Gotham Light"/>
                <a:cs typeface="Gotham Light"/>
              </a:rPr>
              <a:t>Regression</a:t>
            </a:r>
            <a:endParaRPr lang="en-US" sz="3200" dirty="0">
              <a:latin typeface="Gotham Light"/>
              <a:cs typeface="Gotham Ligh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F0D5AB2-1775-5E49-BBEB-1F9325FF1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16914" y="12689682"/>
            <a:ext cx="470276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20B4-62EC-4DE5-8947-4026BA8F4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9" r:id="rId4"/>
    <p:sldLayoutId id="2147483660" r:id="rId5"/>
    <p:sldLayoutId id="2147483662" r:id="rId6"/>
    <p:sldLayoutId id="2147483663" r:id="rId7"/>
    <p:sldLayoutId id="2147483664" r:id="rId8"/>
    <p:sldLayoutId id="2147483661" r:id="rId9"/>
  </p:sldLayoutIdLst>
  <p:transition>
    <p:random/>
  </p:transition>
  <p:hf hdr="0" dt="0"/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BC8EAF-83C8-8A45-8E49-27B29AA41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9025" y="1828800"/>
            <a:ext cx="23525162" cy="2438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000" cap="all" dirty="0">
                <a:solidFill>
                  <a:schemeClr val="bg1"/>
                </a:solidFill>
              </a:rPr>
              <a:t>Oh how we’ve regressed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E4025-2527-4946-9A33-E3D85C1ACAF1}"/>
              </a:ext>
            </a:extLst>
          </p:cNvPr>
          <p:cNvSpPr>
            <a:spLocks/>
          </p:cNvSpPr>
          <p:nvPr/>
        </p:nvSpPr>
        <p:spPr>
          <a:xfrm>
            <a:off x="1068388" y="10210800"/>
            <a:ext cx="18440400" cy="29225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 2305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Statistics</a:t>
            </a:r>
            <a:endParaRPr kumimoji="0" lang="en-US" sz="7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812"/>
    </mc:Choice>
    <mc:Fallback xmlns="">
      <p:transition advTm="458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4E9C4-6A88-E454-B130-CF8C09202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6E8C9-1622-72B9-B275-FB9DA65325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Regression equation</a:t>
            </a:r>
            <a:b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</a:br>
            <a:b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</a:br>
            <a:b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</a:b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36F1B2-089B-B0EC-8D81-91ADB101A4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Regression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9DC20-28AF-4959-798C-9AA92B4B1D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9EEFC-130B-8677-2137-6912A028847B}"/>
                  </a:ext>
                </a:extLst>
              </p:cNvPr>
              <p:cNvSpPr txBox="1"/>
              <p:nvPr/>
            </p:nvSpPr>
            <p:spPr>
              <a:xfrm>
                <a:off x="1862001" y="3200400"/>
                <a:ext cx="20663171" cy="5386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br>
                  <a:rPr lang="en-US" sz="6600" dirty="0"/>
                </a:br>
                <a:endParaRPr lang="en-US" sz="6600" dirty="0"/>
              </a:p>
              <a:p>
                <a:pPr algn="l"/>
                <a:endParaRPr lang="en-US" sz="4800" dirty="0"/>
              </a:p>
              <a:p>
                <a:r>
                  <a:rPr lang="en-US" sz="4800" dirty="0"/>
                  <a:t>Where </a:t>
                </a:r>
                <a:endParaRPr lang="en-US" sz="4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: y-intercept</a:t>
                </a: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: slope (rate of change in the dependent variable per rate of change in the independent variable)</a:t>
                </a:r>
              </a:p>
              <a:p>
                <a:endParaRPr lang="en-US" sz="4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9EEFC-130B-8677-2137-6912A0288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001" y="3200400"/>
                <a:ext cx="20663171" cy="5386090"/>
              </a:xfrm>
              <a:prstGeom prst="rect">
                <a:avLst/>
              </a:prstGeom>
              <a:blipFill>
                <a:blip r:embed="rId3"/>
                <a:stretch>
                  <a:fillRect l="-1770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2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75432-776F-ED2A-D22E-A86454929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tter diagram of sales calls and copiers sold using line analysis.">
            <a:extLst>
              <a:ext uri="{FF2B5EF4-FFF2-40B4-BE49-F238E27FC236}">
                <a16:creationId xmlns:a16="http://schemas.microsoft.com/office/drawing/2014/main" id="{CBB4793F-7BAE-4DA7-60BD-FCAFF42B7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12" y="2575021"/>
            <a:ext cx="11188074" cy="80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87C04-2A2E-DC13-200F-451263C4A1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Regression Line</a:t>
            </a:r>
            <a:b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</a:br>
            <a:b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</a:b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7B58DAC-E80F-F8AB-159B-2793FF3BAD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403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Regression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6F926-A1F4-AA01-07E7-1CA33959B6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A82BE-A276-4C27-F5E0-C0EF5E43E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ame scatter diagram, but with 4 lines drawn through the points by 4 different people each guessing how to best model the data.">
            <a:extLst>
              <a:ext uri="{FF2B5EF4-FFF2-40B4-BE49-F238E27FC236}">
                <a16:creationId xmlns:a16="http://schemas.microsoft.com/office/drawing/2014/main" id="{EF6EE908-D2A7-B3D2-1D93-A562D47FC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7" y="2575021"/>
            <a:ext cx="10820399" cy="80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75E96-F360-4CA4-7B5B-1BEAC3D0CB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Regression Line</a:t>
            </a:r>
            <a:b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</a:br>
            <a:b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</a:b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FF8142B-BFDB-B044-4318-BA654016BE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403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Regression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DC632-91F9-28BC-5126-F09BC3446E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14227-F3A8-E11D-3F71-0EC348977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7332F-4C25-8162-4320-48829EF618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Interval estimates of prediction</a:t>
            </a:r>
            <a:b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</a:br>
            <a:b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</a:b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DFA8B94-02CC-C6D8-9DA8-F113C1AB0F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Regression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D07FB-A58D-7150-5D7F-28941F0E7A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Graph illustrating the 4 conditions for inference about regression.">
            <a:extLst>
              <a:ext uri="{FF2B5EF4-FFF2-40B4-BE49-F238E27FC236}">
                <a16:creationId xmlns:a16="http://schemas.microsoft.com/office/drawing/2014/main" id="{A61D81C6-01B6-155E-3DCE-FF146E89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1611482"/>
            <a:ext cx="13530262" cy="107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5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D13F5-9D1E-B16E-0C09-BCBC31A52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28066-7E7C-9DCC-EF74-5FE17BE0B7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interval estimates of prediction </a:t>
            </a:r>
            <a:r>
              <a:rPr lang="en-US" sz="4500" b="1" cap="all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(cont.)</a:t>
            </a:r>
            <a:b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</a:br>
            <a:b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</a:b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4751AF1-D442-DEB9-90AE-CFD7F462A8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Regression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F99CB4-8240-8424-2E4F-0BEB42F8CD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 descr="Minitab screenshot showing the regression line as well as dashed lines for the upper and lower boundaries of the confidence and prediction intervals.">
            <a:extLst>
              <a:ext uri="{FF2B5EF4-FFF2-40B4-BE49-F238E27FC236}">
                <a16:creationId xmlns:a16="http://schemas.microsoft.com/office/drawing/2014/main" id="{F15B66CC-8F9A-8945-9F9D-BA4C674E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2" y="2228317"/>
            <a:ext cx="13277849" cy="944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1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F1CC8-4419-1147-B46E-B7A8E4BAC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Gooooooooooooals</a:t>
            </a: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pic>
        <p:nvPicPr>
          <p:cNvPr id="6" name="Picture 2" descr="Soccer player celebrating making a goal. You can almost hear an announcer yelling, &quot;Goooooooooooooooal!&quot;">
            <a:extLst>
              <a:ext uri="{FF2B5EF4-FFF2-40B4-BE49-F238E27FC236}">
                <a16:creationId xmlns:a16="http://schemas.microsoft.com/office/drawing/2014/main" id="{5335ADDF-62CC-D4FD-C84F-8988F74F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12" y="3581400"/>
            <a:ext cx="9346646" cy="58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B317E-4A76-0646-8965-1252315B4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68900" y="2438400"/>
            <a:ext cx="12054688" cy="957433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Explain the purpose of correlation analysis</a:t>
            </a: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Interpret the relationship between two variables using the correlation coefficient</a:t>
            </a: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Apply regression analysis to estimate the linear relationship between two variables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4520FC-AC22-6149-AFD8-B89EA52A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E0CBE44-52AC-03A3-8D2C-587726183B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Regression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95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006DF-C67B-AB7B-7B15-038C78149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0CF13-92D8-9F73-8E27-F73765C356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Definitions</a:t>
            </a:r>
            <a:b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</a:b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8671419-D87F-F942-3A64-D0444E4AB5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Regression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DD47F-50C6-A6B1-951E-DB130A5A94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E52AB-4DCA-9078-B1E0-23D4012F296C}"/>
              </a:ext>
            </a:extLst>
          </p:cNvPr>
          <p:cNvSpPr txBox="1"/>
          <p:nvPr/>
        </p:nvSpPr>
        <p:spPr>
          <a:xfrm>
            <a:off x="2122216" y="3886200"/>
            <a:ext cx="2066317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Correlation Analysis</a:t>
            </a:r>
            <a:r>
              <a:rPr lang="en-US" sz="4800" dirty="0"/>
              <a:t> A group of techniques to measure the relationship between two variables.</a:t>
            </a:r>
          </a:p>
          <a:p>
            <a:endParaRPr lang="en-US" sz="4800" dirty="0"/>
          </a:p>
          <a:p>
            <a:pPr lvl="1"/>
            <a:r>
              <a:rPr lang="en-US" sz="4800" dirty="0"/>
              <a:t>Study the relationship between two interval- or ratio- scale variables.</a:t>
            </a:r>
          </a:p>
          <a:p>
            <a:pPr lvl="1"/>
            <a:r>
              <a:rPr lang="en-US" sz="4800" dirty="0"/>
              <a:t>Start with a scatter diagram.</a:t>
            </a:r>
          </a:p>
          <a:p>
            <a:pPr marL="1380239" lvl="1" indent="-291600">
              <a:buFont typeface="Arial" panose="020B0604020202020204" pitchFamily="34" charset="0"/>
              <a:buChar char="•"/>
            </a:pPr>
            <a:r>
              <a:rPr lang="en-US" sz="4800" dirty="0"/>
              <a:t>Graphic tool used to show the relationship between two variables.</a:t>
            </a:r>
          </a:p>
          <a:p>
            <a:pPr marL="1380239" lvl="1" indent="-291600">
              <a:buFont typeface="Arial" panose="020B0604020202020204" pitchFamily="34" charset="0"/>
              <a:buChar char="•"/>
            </a:pPr>
            <a:r>
              <a:rPr lang="en-US" sz="4800" dirty="0"/>
              <a:t>X-axis: The independent variable, used as the predictor.</a:t>
            </a:r>
          </a:p>
          <a:p>
            <a:pPr marL="1380239" lvl="1" indent="-291600">
              <a:buFont typeface="Arial" panose="020B0604020202020204" pitchFamily="34" charset="0"/>
              <a:buChar char="•"/>
            </a:pPr>
            <a:r>
              <a:rPr lang="en-US" sz="4800" dirty="0"/>
              <a:t>Y-axis: The dependent variable, variable that is predicted.</a:t>
            </a:r>
          </a:p>
          <a:p>
            <a:pPr lvl="1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002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3D797-1E89-D539-34A7-85F5C04E7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84ADD-837C-CF9B-295A-BC7085715B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Examples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543C908-B042-C151-8034-01A6698FC3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Regression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28EB7-519C-CA25-AED9-CFA3A988F7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Three scatter diagrams, showing examples of no correlation, a weak negative correlation, and a strong positive correlation.">
            <a:extLst>
              <a:ext uri="{FF2B5EF4-FFF2-40B4-BE49-F238E27FC236}">
                <a16:creationId xmlns:a16="http://schemas.microsoft.com/office/drawing/2014/main" id="{F9A3AF66-666C-D8D8-CCEA-35219AB3C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587" y="5078854"/>
            <a:ext cx="15772958" cy="56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71F1C-73DC-E83B-AF4D-BC34996D8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67DEB-358C-383D-CA9D-1691760255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R</a:t>
            </a:r>
            <a:r>
              <a:rPr lang="en-US" sz="4500" b="1" cap="all" baseline="30000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2</a:t>
            </a:r>
            <a:b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</a:b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0A5CD43-18D1-65B5-8A08-815AD8E1C6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Regression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8AA6E2-C2CD-B12E-6A98-3E02EE2CFC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F9797-80C1-526F-5225-EFAA958F0850}"/>
              </a:ext>
            </a:extLst>
          </p:cNvPr>
          <p:cNvSpPr txBox="1"/>
          <p:nvPr/>
        </p:nvSpPr>
        <p:spPr>
          <a:xfrm>
            <a:off x="2211387" y="6073170"/>
            <a:ext cx="20663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Coefficient of Determination (R</a:t>
            </a:r>
            <a:r>
              <a:rPr lang="en-US" sz="4800" b="1" baseline="30000" dirty="0"/>
              <a:t>2</a:t>
            </a:r>
            <a:r>
              <a:rPr lang="en-US" sz="4800" b="1" dirty="0"/>
              <a:t>): </a:t>
            </a:r>
            <a:r>
              <a:rPr lang="en-US" sz="4800" dirty="0"/>
              <a:t>A Indicates what percentage change in the dependent variable is explained the change in the independent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42688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9F24D-7DBC-3AB9-DDCA-340FABB89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BF546-8DA7-600C-0FC0-69B53D1E82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R</a:t>
            </a:r>
            <a:r>
              <a:rPr lang="en-US" sz="4500" b="1" cap="all" baseline="30000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2 </a:t>
            </a:r>
            <a:r>
              <a:rPr lang="en-US" sz="4500" b="1" cap="all" dirty="0">
                <a:solidFill>
                  <a:schemeClr val="bg1"/>
                </a:solidFill>
                <a:cs typeface="Arial Black" panose="020B0604020202020204" pitchFamily="34" charset="0"/>
              </a:rPr>
              <a:t>In practice</a:t>
            </a:r>
            <a:b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</a:b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84D17EA-239A-3EB8-2EC8-401BDBF60B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Regression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069A23-CCC8-4552-AC73-4BDDE02DEF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B393318-5863-CDB5-13A0-55BF7F564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7" y="3906631"/>
            <a:ext cx="192786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0.90+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strong, beta is reliable for forecasting and decisions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0.70–0.89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moderate to strong, beta is useful but acknowledge other factors at play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0.50–0.69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weak to moderate, beta directionally informative but don't lean on it too hard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below 0.50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too much noise, other variables are doing most of the work </a:t>
            </a:r>
          </a:p>
        </p:txBody>
      </p:sp>
    </p:spTree>
    <p:extLst>
      <p:ext uri="{BB962C8B-B14F-4D97-AF65-F5344CB8AC3E}">
        <p14:creationId xmlns:p14="http://schemas.microsoft.com/office/powerpoint/2010/main" val="383223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33566-560C-EB50-1C32-9E408F846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7505F-7795-4C49-CE95-78828D526A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Beta</a:t>
            </a:r>
            <a:b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</a:br>
            <a:b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</a:b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1C80761-C4E6-0999-BB20-D3753B08B8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Regression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28FE44-512B-38FA-89B3-B1196E81BAD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84C62-D3BF-7E06-02C4-724915BC70A1}"/>
              </a:ext>
            </a:extLst>
          </p:cNvPr>
          <p:cNvSpPr txBox="1"/>
          <p:nvPr/>
        </p:nvSpPr>
        <p:spPr>
          <a:xfrm>
            <a:off x="2211387" y="6073170"/>
            <a:ext cx="20663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/>
              <a:t>β</a:t>
            </a:r>
            <a:r>
              <a:rPr lang="en-US" sz="4800" b="1" dirty="0"/>
              <a:t> = the factor the determines the rate of change in the dependent variable from the independent variable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41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F35B9-0BD2-977F-2818-B2849F0F1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CACF9-F1AF-EE97-95FD-8A58865775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  <a:t>Formulas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1A93F47-CCDC-0CFC-FD09-AF0AE15365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Regression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2AC2E0-59A4-17AB-7CF9-693F0A5E30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DC7DC8B-7362-E311-9D1A-6FE9B0CDF5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3540"/>
              </p:ext>
            </p:extLst>
          </p:nvPr>
        </p:nvGraphicFramePr>
        <p:xfrm>
          <a:off x="12193587" y="2242344"/>
          <a:ext cx="8600739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880" imgH="482400" progId="Equation.DSMT4">
                  <p:embed/>
                </p:oleObj>
              </mc:Choice>
              <mc:Fallback>
                <p:oleObj name="Equation" r:id="rId3" imgW="130788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DC7DC8B-7362-E311-9D1A-6FE9B0CDF5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3587" y="2242344"/>
                        <a:ext cx="8600739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8CC0CB-3D9E-31CB-6F43-D067F959A7A5}"/>
              </a:ext>
            </a:extLst>
          </p:cNvPr>
          <p:cNvSpPr txBox="1"/>
          <p:nvPr/>
        </p:nvSpPr>
        <p:spPr>
          <a:xfrm>
            <a:off x="1389552" y="3171264"/>
            <a:ext cx="8600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/>
              <a:t>Correlation Coefficient: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2BFCF-710D-2DA1-BD0E-341A80ED71E9}"/>
              </a:ext>
            </a:extLst>
          </p:cNvPr>
          <p:cNvSpPr txBox="1"/>
          <p:nvPr/>
        </p:nvSpPr>
        <p:spPr>
          <a:xfrm>
            <a:off x="1389552" y="6314314"/>
            <a:ext cx="11566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/>
              <a:t>Coefficient of Determination: R</a:t>
            </a:r>
            <a:r>
              <a:rPr lang="en-US" sz="6000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D2E94E-D09A-1C09-CFB4-E37CC2304402}"/>
                  </a:ext>
                </a:extLst>
              </p:cNvPr>
              <p:cNvSpPr txBox="1"/>
              <p:nvPr/>
            </p:nvSpPr>
            <p:spPr>
              <a:xfrm>
                <a:off x="10983819" y="8761618"/>
                <a:ext cx="8896538" cy="17286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D2E94E-D09A-1C09-CFB4-E37CC2304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819" y="8761618"/>
                <a:ext cx="8896538" cy="17286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B2DE45F-05F9-8A14-7FD0-ABF783FFD6ED}"/>
              </a:ext>
            </a:extLst>
          </p:cNvPr>
          <p:cNvSpPr txBox="1"/>
          <p:nvPr/>
        </p:nvSpPr>
        <p:spPr>
          <a:xfrm>
            <a:off x="1389552" y="9208567"/>
            <a:ext cx="11566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/>
              <a:t>Beta:</a:t>
            </a:r>
            <a:endParaRPr lang="en-US" sz="6000" baseline="30000" dirty="0"/>
          </a:p>
        </p:txBody>
      </p:sp>
    </p:spTree>
    <p:extLst>
      <p:ext uri="{BB962C8B-B14F-4D97-AF65-F5344CB8AC3E}">
        <p14:creationId xmlns:p14="http://schemas.microsoft.com/office/powerpoint/2010/main" val="12573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475D2-6B9D-5030-191F-3A3967EAE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D8AAB-71C1-7BF1-6F8A-4BEFFE3B82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40588" y="320675"/>
            <a:ext cx="16383000" cy="869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17728" tIns="108864" rIns="217728" bIns="1088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  <a:t>Regression Analysis</a:t>
            </a:r>
            <a:b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</a:br>
            <a:br>
              <a:rPr lang="en-US" sz="4500" b="1" cap="all" dirty="0">
                <a:solidFill>
                  <a:schemeClr val="bg1"/>
                </a:solidFill>
                <a:ea typeface="+mn-ea"/>
                <a:cs typeface="Arial Black" panose="020B0604020202020204" pitchFamily="34" charset="0"/>
              </a:rPr>
            </a:br>
            <a:b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Black" panose="020B0604020202020204" pitchFamily="34" charset="0"/>
              </a:rPr>
            </a:br>
            <a:endParaRPr kumimoji="0" lang="en-US" sz="45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BD18187-D708-E58B-38D5-A6F196C63E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2187" y="12712701"/>
            <a:ext cx="17983200" cy="730250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tx1"/>
                </a:solidFill>
                <a:latin typeface="Gotham Light"/>
                <a:cs typeface="Gotham Light"/>
              </a:rPr>
              <a:t>Regression</a:t>
            </a:r>
            <a:endParaRPr lang="en-US" sz="3200" dirty="0">
              <a:solidFill>
                <a:schemeClr val="tx1"/>
              </a:solidFill>
              <a:latin typeface="Gotham Light"/>
              <a:cs typeface="Gotham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F78840-7C8C-A9F7-41F9-0432FBE66F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720B4-62EC-4DE5-8947-4026BA8F45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2F9B7-2D15-6CDA-F48E-0203BD2B9FF0}"/>
              </a:ext>
            </a:extLst>
          </p:cNvPr>
          <p:cNvSpPr txBox="1"/>
          <p:nvPr/>
        </p:nvSpPr>
        <p:spPr>
          <a:xfrm>
            <a:off x="1862001" y="2743200"/>
            <a:ext cx="2066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Regression analyses help examine the linear relationship between two variables. Enables an estimation of the dependent variable (Y) for a value of the independent variable (X).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465BD7-05B6-63D8-1D66-7A0A16596DA6}"/>
                  </a:ext>
                </a:extLst>
              </p:cNvPr>
              <p:cNvSpPr txBox="1"/>
              <p:nvPr/>
            </p:nvSpPr>
            <p:spPr>
              <a:xfrm>
                <a:off x="1862001" y="6340763"/>
                <a:ext cx="20663171" cy="61247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br>
                  <a:rPr lang="en-US" sz="6600" dirty="0"/>
                </a:br>
                <a:endParaRPr lang="en-US" sz="6600" dirty="0"/>
              </a:p>
              <a:p>
                <a:pPr algn="l"/>
                <a:endParaRPr lang="en-US" sz="4800" dirty="0"/>
              </a:p>
              <a:p>
                <a:r>
                  <a:rPr lang="en-US" sz="4800" dirty="0"/>
                  <a:t>Where </a:t>
                </a:r>
                <a:endParaRPr lang="en-US" sz="4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: y-intercept</a:t>
                </a: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: slope (rate of change in the dependent variable per rate of change in the independent variable). This value tells how much y is changing for every change in x.</a:t>
                </a:r>
              </a:p>
              <a:p>
                <a:endParaRPr lang="en-US" sz="4400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465BD7-05B6-63D8-1D66-7A0A16596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001" y="6340763"/>
                <a:ext cx="20663171" cy="6124754"/>
              </a:xfrm>
              <a:prstGeom prst="rect">
                <a:avLst/>
              </a:prstGeom>
              <a:blipFill>
                <a:blip r:embed="rId3"/>
                <a:stretch>
                  <a:fillRect l="-1770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18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Prez Report">
      <a:dk1>
        <a:srgbClr val="4A2A7C"/>
      </a:dk1>
      <a:lt1>
        <a:srgbClr val="FFFFFF"/>
      </a:lt1>
      <a:dk2>
        <a:srgbClr val="492B7E"/>
      </a:dk2>
      <a:lt2>
        <a:srgbClr val="FEFFFF"/>
      </a:lt2>
      <a:accent1>
        <a:srgbClr val="C7D544"/>
      </a:accent1>
      <a:accent2>
        <a:srgbClr val="00AFAA"/>
      </a:accent2>
      <a:accent3>
        <a:srgbClr val="A5A5A5"/>
      </a:accent3>
      <a:accent4>
        <a:srgbClr val="FF47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10967</TotalTime>
  <Words>727</Words>
  <Application>Microsoft Office PowerPoint</Application>
  <PresentationFormat>Custom</PresentationFormat>
  <Paragraphs>109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Cambria Math</vt:lpstr>
      <vt:lpstr>Gotham Light</vt:lpstr>
      <vt:lpstr>Office Theme</vt:lpstr>
      <vt:lpstr>Equation</vt:lpstr>
      <vt:lpstr>Oh how we’ve regressed</vt:lpstr>
      <vt:lpstr>Gooooooooooooals</vt:lpstr>
      <vt:lpstr>Definitions </vt:lpstr>
      <vt:lpstr>Examples</vt:lpstr>
      <vt:lpstr>R2 </vt:lpstr>
      <vt:lpstr>R2 In practice </vt:lpstr>
      <vt:lpstr>Beta  </vt:lpstr>
      <vt:lpstr>Formulas</vt:lpstr>
      <vt:lpstr>Regression Analysis   </vt:lpstr>
      <vt:lpstr>Regression equation   </vt:lpstr>
      <vt:lpstr>Regression Line  </vt:lpstr>
      <vt:lpstr>Regression Line  </vt:lpstr>
      <vt:lpstr>Interval estimates of prediction  </vt:lpstr>
      <vt:lpstr>interval estimates of prediction (cont.)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</dc:title>
  <dc:subject>What is</dc:subject>
  <dc:creator>user</dc:creator>
  <cp:lastModifiedBy>Russell Holloway</cp:lastModifiedBy>
  <cp:revision>263</cp:revision>
  <cp:lastPrinted>2026-01-10T04:02:08Z</cp:lastPrinted>
  <dcterms:created xsi:type="dcterms:W3CDTF">2018-07-11T02:24:06Z</dcterms:created>
  <dcterms:modified xsi:type="dcterms:W3CDTF">2026-05-15T05:26:58Z</dcterms:modified>
</cp:coreProperties>
</file>