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15" r:id="rId2"/>
    <p:sldId id="308" r:id="rId3"/>
    <p:sldId id="382" r:id="rId4"/>
    <p:sldId id="381" r:id="rId5"/>
    <p:sldId id="379" r:id="rId6"/>
    <p:sldId id="383" r:id="rId7"/>
    <p:sldId id="377" r:id="rId8"/>
    <p:sldId id="384" r:id="rId9"/>
    <p:sldId id="385" r:id="rId10"/>
    <p:sldId id="386" r:id="rId11"/>
    <p:sldId id="387" r:id="rId12"/>
    <p:sldId id="380" r:id="rId13"/>
    <p:sldId id="388" r:id="rId14"/>
    <p:sldId id="389" r:id="rId15"/>
  </p:sldIdLst>
  <p:sldSz cx="24387175" cy="13716000"/>
  <p:notesSz cx="6858000" cy="9144000"/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1D82F"/>
    <a:srgbClr val="F0B323"/>
    <a:srgbClr val="510026"/>
    <a:srgbClr val="002F6C"/>
    <a:srgbClr val="6787B7"/>
    <a:srgbClr val="00B2A9"/>
    <a:srgbClr val="FAA41A"/>
    <a:srgbClr val="89CBB7"/>
    <a:srgbClr val="4A2A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25" autoAdjust="0"/>
    <p:restoredTop sz="82815" autoAdjust="0"/>
  </p:normalViewPr>
  <p:slideViewPr>
    <p:cSldViewPr>
      <p:cViewPr varScale="1">
        <p:scale>
          <a:sx n="27" d="100"/>
          <a:sy n="27" d="100"/>
        </p:scale>
        <p:origin x="572" y="68"/>
      </p:cViewPr>
      <p:guideLst>
        <p:guide orient="horz" pos="4320"/>
        <p:guide pos="76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6"/>
    </p:cViewPr>
  </p:sorterViewPr>
  <p:notesViewPr>
    <p:cSldViewPr>
      <p:cViewPr varScale="1">
        <p:scale>
          <a:sx n="99" d="100"/>
          <a:sy n="99" d="100"/>
        </p:scale>
        <p:origin x="3064" y="1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FEA2D-6E1B-463B-A74D-9B9AEAA7F8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00D7E-6486-4DF9-B318-6A7C6DFD2097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1438C-1274-4518-B00D-17B8B8D039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1438C-1274-4518-B00D-17B8B8D039A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911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1438C-1274-4518-B00D-17B8B8D039A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68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8CDE16-CD6D-D1B9-1C94-5914232FE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EC08D7-54BC-2198-C75E-EEB6A648D1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7A023C-BF19-7598-889B-800B7CCCEF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FA672-4566-7B35-07C0-42EE37D14D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1438C-1274-4518-B00D-17B8B8D039A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69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8CDE16-CD6D-D1B9-1C94-5914232FE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EC08D7-54BC-2198-C75E-EEB6A648D1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7A023C-BF19-7598-889B-800B7CCCEF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FA672-4566-7B35-07C0-42EE37D14D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1438C-1274-4518-B00D-17B8B8D039A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418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8CDE16-CD6D-D1B9-1C94-5914232FE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EC08D7-54BC-2198-C75E-EEB6A648D1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7A023C-BF19-7598-889B-800B7CCCEF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‘NORM function returns the probability the an observation is less than or equal to the value </a:t>
            </a:r>
            <a:r>
              <a:rPr lang="en-US"/>
              <a:t>in question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FA672-4566-7B35-07C0-42EE37D14D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1438C-1274-4518-B00D-17B8B8D039A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359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C3F10-A8FC-4E4F-8888-3999DF4B0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B73496-DCDC-0E11-5577-29AB11B15E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181919-DB77-7F8C-19BA-1D46F653AC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Normal distribution is symmetrical, bell-shaped, and asymptotic.</a:t>
            </a:r>
          </a:p>
          <a:p>
            <a:endParaRPr lang="en-US" dirty="0"/>
          </a:p>
          <a:p>
            <a:r>
              <a:rPr lang="en-US" dirty="0"/>
              <a:t>Asymptotic means that the curve approaches, but never actually reaches zero.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964A1-D3A5-8348-FFEF-2168EAC297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1438C-1274-4518-B00D-17B8B8D039A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28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1438C-1274-4518-B00D-17B8B8D039A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68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D90C7-AEB1-4B3B-2885-4BE7BDE5B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EF553A-D0AA-CEC0-0605-5651269465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B99CB7-3690-83B0-5FCF-B3C49EBFF7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sum of all the possible outcomes for a given experiment must sum to 1:</a:t>
            </a:r>
          </a:p>
          <a:p>
            <a:endParaRPr lang="en-US" dirty="0"/>
          </a:p>
          <a:p>
            <a:r>
              <a:rPr lang="en-US" sz="3200" dirty="0"/>
              <a:t>Mutually Exclusive – one event and another can’t occur at the same time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Collectively Exhaustive – At least one of the events must occur when an experiment is conducted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7A3723-012B-9C4C-FC1B-D7835E8E27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1438C-1274-4518-B00D-17B8B8D039A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51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F5E34-088B-78F7-C4A4-80511B411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7FD13D-C201-CF88-7744-27D83D91C1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968A5E-BA1D-0F62-E2A5-0F1129706A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Law of large numbers- over a large number of trials the empirical probability of an event will approach  its true probability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5A608-1E9A-B3E4-846D-A0A3E0C90C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1438C-1274-4518-B00D-17B8B8D039A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01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C3F10-A8FC-4E4F-8888-3999DF4B0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B73496-DCDC-0E11-5577-29AB11B15E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181919-DB77-7F8C-19BA-1D46F653AC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964A1-D3A5-8348-FFEF-2168EAC297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1438C-1274-4518-B00D-17B8B8D039A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28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F74D69-2FFB-E27F-8CF2-1B5F6C64D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FA5811-7D4F-6A68-DBED-A91E7E3516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D05669-E666-1FB5-F0FF-2CDC2C5F3A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6B5852-43A0-B224-9597-B7703A1AFC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1438C-1274-4518-B00D-17B8B8D039A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21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91D55-E91B-F967-3F94-BF37B92B5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AD1CD4-86B6-E72C-C806-2BEC0ADC94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41A4C5-90A2-5F5D-BC6D-8CCAE70402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50CD6-7BA6-3720-6A80-15EACACA0C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1438C-1274-4518-B00D-17B8B8D039A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26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2AAEE-7029-201E-91EB-5279F02C2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AF1FC4-1222-DCF5-415E-9F87B8A4C3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32E5FB-81CB-72C1-84B7-953E591FB7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Permutation &amp; Combination formula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94BE0F-C77E-39EC-CC50-9162F8AC58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1438C-1274-4518-B00D-17B8B8D039A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92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1438C-1274-4518-B00D-17B8B8D039A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91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9EBA2AFF-91EE-7640-9D82-0D5ACF4FB3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16456"/>
            <a:ext cx="24384000" cy="539954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019AF6-8AC2-994C-86C6-818422B339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8385" y="9144000"/>
            <a:ext cx="18440401" cy="1447800"/>
          </a:xfrm>
        </p:spPr>
        <p:txBody>
          <a:bodyPr/>
          <a:lstStyle>
            <a:lvl1pPr marL="0" indent="0">
              <a:buNone/>
              <a:defRPr sz="80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D21189-B225-DF40-AF22-53C99C79D4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8385" y="11685816"/>
            <a:ext cx="18440400" cy="1447800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88639" indent="0">
              <a:buNone/>
              <a:defRPr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2177278" indent="0">
              <a:buNone/>
              <a:defRPr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3265917" indent="0">
              <a:buNone/>
              <a:defRPr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4354556" indent="0">
              <a:buNone/>
              <a:defRPr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Subhead text goes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875AF7-D4F5-AC42-A8D9-9AC9BFEF1AA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4227" y="10652968"/>
            <a:ext cx="3701960" cy="26820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8D9C612-3F63-2443-9971-A956E97C951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8509000"/>
          </a:xfrm>
          <a:prstGeom prst="rect">
            <a:avLst/>
          </a:prstGeom>
        </p:spPr>
      </p:pic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6C4E7651-8021-404D-8C9C-3BA33FDB085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68388" y="10653713"/>
            <a:ext cx="12801600" cy="1031875"/>
          </a:xfr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88639" indent="0">
              <a:buNone/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177278" indent="0">
              <a:buNone/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265917" indent="0">
              <a:buNone/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354556" indent="0">
              <a:buNone/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17BD3B3-D05B-7F40-8B24-F3AC42921FF1}"/>
              </a:ext>
            </a:extLst>
          </p:cNvPr>
          <p:cNvSpPr/>
          <p:nvPr userDrawn="1"/>
        </p:nvSpPr>
        <p:spPr>
          <a:xfrm>
            <a:off x="-25973" y="13335001"/>
            <a:ext cx="24413148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bg1">
                  <a:lumMod val="50000"/>
                </a:schemeClr>
              </a:gs>
              <a:gs pos="83000">
                <a:schemeClr val="bg1">
                  <a:lumMod val="65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">
    <p:bg>
      <p:bgPr>
        <a:blipFill dpi="0" rotWithShape="1">
          <a:blip r:embed="rId2">
            <a:lum/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019AF6-8AC2-994C-86C6-818422B339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8385" y="9144000"/>
            <a:ext cx="18440401" cy="1447800"/>
          </a:xfrm>
        </p:spPr>
        <p:txBody>
          <a:bodyPr/>
          <a:lstStyle>
            <a:lvl1pPr marL="0" indent="0">
              <a:buNone/>
              <a:defRPr sz="80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D21189-B225-DF40-AF22-53C99C79D4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8385" y="11685816"/>
            <a:ext cx="18440400" cy="1447800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88639" indent="0">
              <a:buNone/>
              <a:defRPr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2177278" indent="0">
              <a:buNone/>
              <a:defRPr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3265917" indent="0">
              <a:buNone/>
              <a:defRPr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4354556" indent="0">
              <a:buNone/>
              <a:defRPr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Subhead text goes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875AF7-D4F5-AC42-A8D9-9AC9BFEF1A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4227" y="10652968"/>
            <a:ext cx="3701960" cy="2682032"/>
          </a:xfrm>
          <a:prstGeom prst="rect">
            <a:avLst/>
          </a:prstGeom>
        </p:spPr>
      </p:pic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6C4E7651-8021-404D-8C9C-3BA33FDB085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68388" y="10653713"/>
            <a:ext cx="12801600" cy="1031875"/>
          </a:xfr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88639" indent="0">
              <a:buNone/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177278" indent="0">
              <a:buNone/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265917" indent="0">
              <a:buNone/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354556" indent="0">
              <a:buNone/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17BD3B3-D05B-7F40-8B24-F3AC42921FF1}"/>
              </a:ext>
            </a:extLst>
          </p:cNvPr>
          <p:cNvSpPr/>
          <p:nvPr userDrawn="1"/>
        </p:nvSpPr>
        <p:spPr>
          <a:xfrm>
            <a:off x="-25973" y="13335001"/>
            <a:ext cx="24413148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bg1">
                  <a:lumMod val="50000"/>
                </a:schemeClr>
              </a:gs>
              <a:gs pos="83000">
                <a:schemeClr val="bg1">
                  <a:lumMod val="65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0302B933-BC0A-7E4E-93EF-DCFE473F0D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6208380" y="1174"/>
            <a:ext cx="11925667" cy="8457025"/>
          </a:xfrm>
          <a:custGeom>
            <a:avLst/>
            <a:gdLst>
              <a:gd name="connsiteX0" fmla="*/ 0 w 6687919"/>
              <a:gd name="connsiteY0" fmla="*/ 0 h 3219450"/>
              <a:gd name="connsiteX1" fmla="*/ 3468437 w 6687919"/>
              <a:gd name="connsiteY1" fmla="*/ 0 h 3219450"/>
              <a:gd name="connsiteX2" fmla="*/ 6687919 w 6687919"/>
              <a:gd name="connsiteY2" fmla="*/ 3219450 h 3219450"/>
              <a:gd name="connsiteX3" fmla="*/ 3219482 w 6687919"/>
              <a:gd name="connsiteY3" fmla="*/ 3219450 h 321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7919" h="3219450">
                <a:moveTo>
                  <a:pt x="0" y="0"/>
                </a:moveTo>
                <a:lnTo>
                  <a:pt x="3468437" y="0"/>
                </a:lnTo>
                <a:lnTo>
                  <a:pt x="6687919" y="3219450"/>
                </a:lnTo>
                <a:lnTo>
                  <a:pt x="3219482" y="3219450"/>
                </a:lnTo>
                <a:close/>
              </a:path>
            </a:pathLst>
          </a:custGeom>
          <a:solidFill>
            <a:schemeClr val="bg1">
              <a:lumMod val="95000"/>
              <a:alpha val="17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42F94678-6773-174B-B42C-F08D7AD0B44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7495" y="1174"/>
            <a:ext cx="11925667" cy="8457025"/>
          </a:xfrm>
          <a:custGeom>
            <a:avLst/>
            <a:gdLst>
              <a:gd name="connsiteX0" fmla="*/ 0 w 6687919"/>
              <a:gd name="connsiteY0" fmla="*/ 0 h 3219450"/>
              <a:gd name="connsiteX1" fmla="*/ 3468437 w 6687919"/>
              <a:gd name="connsiteY1" fmla="*/ 0 h 3219450"/>
              <a:gd name="connsiteX2" fmla="*/ 6687919 w 6687919"/>
              <a:gd name="connsiteY2" fmla="*/ 3219450 h 3219450"/>
              <a:gd name="connsiteX3" fmla="*/ 3219482 w 6687919"/>
              <a:gd name="connsiteY3" fmla="*/ 3219450 h 321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7919" h="3219450">
                <a:moveTo>
                  <a:pt x="0" y="0"/>
                </a:moveTo>
                <a:lnTo>
                  <a:pt x="3468437" y="0"/>
                </a:lnTo>
                <a:lnTo>
                  <a:pt x="6687919" y="3219450"/>
                </a:lnTo>
                <a:lnTo>
                  <a:pt x="3219482" y="3219450"/>
                </a:lnTo>
                <a:close/>
              </a:path>
            </a:pathLst>
          </a:custGeom>
          <a:solidFill>
            <a:schemeClr val="bg1">
              <a:lumMod val="95000"/>
              <a:alpha val="17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9CC09687-35AC-604C-8149-3868FE208AA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83370" y="1174"/>
            <a:ext cx="11925667" cy="8457025"/>
          </a:xfrm>
          <a:custGeom>
            <a:avLst/>
            <a:gdLst>
              <a:gd name="connsiteX0" fmla="*/ 0 w 6687919"/>
              <a:gd name="connsiteY0" fmla="*/ 0 h 3219450"/>
              <a:gd name="connsiteX1" fmla="*/ 3468437 w 6687919"/>
              <a:gd name="connsiteY1" fmla="*/ 0 h 3219450"/>
              <a:gd name="connsiteX2" fmla="*/ 6687919 w 6687919"/>
              <a:gd name="connsiteY2" fmla="*/ 3219450 h 3219450"/>
              <a:gd name="connsiteX3" fmla="*/ 3219482 w 6687919"/>
              <a:gd name="connsiteY3" fmla="*/ 3219450 h 321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7919" h="3219450">
                <a:moveTo>
                  <a:pt x="0" y="0"/>
                </a:moveTo>
                <a:lnTo>
                  <a:pt x="3468437" y="0"/>
                </a:lnTo>
                <a:lnTo>
                  <a:pt x="6687919" y="3219450"/>
                </a:lnTo>
                <a:lnTo>
                  <a:pt x="3219482" y="3219450"/>
                </a:lnTo>
                <a:close/>
              </a:path>
            </a:pathLst>
          </a:custGeom>
          <a:solidFill>
            <a:schemeClr val="bg1">
              <a:lumMod val="95000"/>
              <a:alpha val="17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7F13A1C9-A38B-4D40-933B-D16AAA10909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279245" y="1174"/>
            <a:ext cx="11925667" cy="8457025"/>
          </a:xfrm>
          <a:custGeom>
            <a:avLst/>
            <a:gdLst>
              <a:gd name="connsiteX0" fmla="*/ 0 w 6687919"/>
              <a:gd name="connsiteY0" fmla="*/ 0 h 3219450"/>
              <a:gd name="connsiteX1" fmla="*/ 3468437 w 6687919"/>
              <a:gd name="connsiteY1" fmla="*/ 0 h 3219450"/>
              <a:gd name="connsiteX2" fmla="*/ 6687919 w 6687919"/>
              <a:gd name="connsiteY2" fmla="*/ 3219450 h 3219450"/>
              <a:gd name="connsiteX3" fmla="*/ 3219482 w 6687919"/>
              <a:gd name="connsiteY3" fmla="*/ 3219450 h 321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7919" h="3219450">
                <a:moveTo>
                  <a:pt x="0" y="0"/>
                </a:moveTo>
                <a:lnTo>
                  <a:pt x="3468437" y="0"/>
                </a:lnTo>
                <a:lnTo>
                  <a:pt x="6687919" y="3219450"/>
                </a:lnTo>
                <a:lnTo>
                  <a:pt x="3219482" y="3219450"/>
                </a:lnTo>
                <a:close/>
              </a:path>
            </a:pathLst>
          </a:custGeom>
          <a:solidFill>
            <a:schemeClr val="bg1">
              <a:lumMod val="95000"/>
              <a:alpha val="17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E4B53ABA-DAA8-894B-9E42-7911D19F3F7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9775120" y="1174"/>
            <a:ext cx="11925667" cy="8457025"/>
          </a:xfrm>
          <a:custGeom>
            <a:avLst/>
            <a:gdLst>
              <a:gd name="connsiteX0" fmla="*/ 0 w 6687919"/>
              <a:gd name="connsiteY0" fmla="*/ 0 h 3219450"/>
              <a:gd name="connsiteX1" fmla="*/ 3468437 w 6687919"/>
              <a:gd name="connsiteY1" fmla="*/ 0 h 3219450"/>
              <a:gd name="connsiteX2" fmla="*/ 6687919 w 6687919"/>
              <a:gd name="connsiteY2" fmla="*/ 3219450 h 3219450"/>
              <a:gd name="connsiteX3" fmla="*/ 3219482 w 6687919"/>
              <a:gd name="connsiteY3" fmla="*/ 3219450 h 321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7919" h="3219450">
                <a:moveTo>
                  <a:pt x="0" y="0"/>
                </a:moveTo>
                <a:lnTo>
                  <a:pt x="3468437" y="0"/>
                </a:lnTo>
                <a:lnTo>
                  <a:pt x="6687919" y="3219450"/>
                </a:lnTo>
                <a:lnTo>
                  <a:pt x="3219482" y="3219450"/>
                </a:lnTo>
                <a:close/>
              </a:path>
            </a:pathLst>
          </a:custGeom>
          <a:solidFill>
            <a:schemeClr val="bg1">
              <a:lumMod val="95000"/>
              <a:alpha val="17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7609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72EB895-625A-6742-85F4-60473B38B9CD}"/>
              </a:ext>
            </a:extLst>
          </p:cNvPr>
          <p:cNvSpPr/>
          <p:nvPr userDrawn="1"/>
        </p:nvSpPr>
        <p:spPr>
          <a:xfrm>
            <a:off x="-25973" y="13396913"/>
            <a:ext cx="24387176" cy="31908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bg1">
                  <a:lumMod val="50000"/>
                </a:schemeClr>
              </a:gs>
              <a:gs pos="83000">
                <a:schemeClr val="bg1">
                  <a:lumMod val="65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7C7DC-79B6-9D4C-89D6-DC049B53E5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316914" y="12689682"/>
            <a:ext cx="4702761" cy="730250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r">
              <a:defRPr sz="29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fld id="{DA0720B4-62EC-4DE5-8947-4026BA8F45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08B85E-FCB3-4244-9DC7-6D8261F8EC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21" y="76200"/>
            <a:ext cx="3239866" cy="143221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C13AF4-76D2-E048-B706-41F7D00E19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2187" y="1753348"/>
            <a:ext cx="22402799" cy="1066725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E09221EF-0553-A448-82BA-79AADFABFF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2187" y="12712701"/>
            <a:ext cx="17983200" cy="730250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sz="3200">
                <a:latin typeface="Gotham Light"/>
                <a:cs typeface="Gotham Light"/>
              </a:rPr>
              <a:t>Probability</a:t>
            </a:r>
            <a:endParaRPr lang="en-US" sz="3200" dirty="0">
              <a:latin typeface="Gotham Light"/>
              <a:cs typeface="Gotham Light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36A9384-014F-2C4C-8BBB-AA2C74EA8702}"/>
              </a:ext>
            </a:extLst>
          </p:cNvPr>
          <p:cNvGrpSpPr/>
          <p:nvPr userDrawn="1"/>
        </p:nvGrpSpPr>
        <p:grpSpPr>
          <a:xfrm rot="10800000" flipH="1">
            <a:off x="3354387" y="321129"/>
            <a:ext cx="13822397" cy="914403"/>
            <a:chOff x="8217400" y="6091084"/>
            <a:chExt cx="6614413" cy="486698"/>
          </a:xfrm>
        </p:grpSpPr>
        <p:sp>
          <p:nvSpPr>
            <p:cNvPr id="25" name="Parallelogram 24">
              <a:extLst>
                <a:ext uri="{FF2B5EF4-FFF2-40B4-BE49-F238E27FC236}">
                  <a16:creationId xmlns:a16="http://schemas.microsoft.com/office/drawing/2014/main" id="{AF5E7309-013F-B64F-A352-91BF0360FF0A}"/>
                </a:ext>
              </a:extLst>
            </p:cNvPr>
            <p:cNvSpPr/>
            <p:nvPr/>
          </p:nvSpPr>
          <p:spPr>
            <a:xfrm>
              <a:off x="9521477" y="6091084"/>
              <a:ext cx="5310336" cy="486696"/>
            </a:xfrm>
            <a:prstGeom prst="parallelogram">
              <a:avLst>
                <a:gd name="adj" fmla="val 9928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26" name="Parallelogram 25">
              <a:extLst>
                <a:ext uri="{FF2B5EF4-FFF2-40B4-BE49-F238E27FC236}">
                  <a16:creationId xmlns:a16="http://schemas.microsoft.com/office/drawing/2014/main" id="{479D0B26-F13C-AC40-9E05-1F58B84C1FC1}"/>
                </a:ext>
              </a:extLst>
            </p:cNvPr>
            <p:cNvSpPr/>
            <p:nvPr/>
          </p:nvSpPr>
          <p:spPr>
            <a:xfrm>
              <a:off x="9084940" y="6091084"/>
              <a:ext cx="809800" cy="486696"/>
            </a:xfrm>
            <a:prstGeom prst="parallelogram">
              <a:avLst>
                <a:gd name="adj" fmla="val 99287"/>
              </a:avLst>
            </a:prstGeom>
            <a:solidFill>
              <a:schemeClr val="tx1"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7" name="Parallelogram 26">
              <a:extLst>
                <a:ext uri="{FF2B5EF4-FFF2-40B4-BE49-F238E27FC236}">
                  <a16:creationId xmlns:a16="http://schemas.microsoft.com/office/drawing/2014/main" id="{88E56B65-EF3E-434F-854D-5E498A59E2F9}"/>
                </a:ext>
              </a:extLst>
            </p:cNvPr>
            <p:cNvSpPr/>
            <p:nvPr/>
          </p:nvSpPr>
          <p:spPr>
            <a:xfrm>
              <a:off x="8653937" y="6091086"/>
              <a:ext cx="809800" cy="486696"/>
            </a:xfrm>
            <a:prstGeom prst="parallelogram">
              <a:avLst>
                <a:gd name="adj" fmla="val 99287"/>
              </a:avLst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8" name="Parallelogram 27">
              <a:extLst>
                <a:ext uri="{FF2B5EF4-FFF2-40B4-BE49-F238E27FC236}">
                  <a16:creationId xmlns:a16="http://schemas.microsoft.com/office/drawing/2014/main" id="{A1742C9A-97F6-FA42-B8D9-EAF990D7A01D}"/>
                </a:ext>
              </a:extLst>
            </p:cNvPr>
            <p:cNvSpPr/>
            <p:nvPr/>
          </p:nvSpPr>
          <p:spPr>
            <a:xfrm>
              <a:off x="8217400" y="6091085"/>
              <a:ext cx="809800" cy="486696"/>
            </a:xfrm>
            <a:prstGeom prst="parallelogram">
              <a:avLst>
                <a:gd name="adj" fmla="val 99287"/>
              </a:avLst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2E784912-8CF8-0D49-9B39-126E81E91950}"/>
              </a:ext>
            </a:extLst>
          </p:cNvPr>
          <p:cNvSpPr/>
          <p:nvPr userDrawn="1"/>
        </p:nvSpPr>
        <p:spPr>
          <a:xfrm>
            <a:off x="10059987" y="321128"/>
            <a:ext cx="14327189" cy="9143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99FFC3FA-B6A0-E04D-A8C3-539499A1D9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40588" y="321125"/>
            <a:ext cx="16383000" cy="869499"/>
          </a:xfrm>
        </p:spPr>
        <p:txBody>
          <a:bodyPr>
            <a:noAutofit/>
          </a:bodyPr>
          <a:lstStyle>
            <a:lvl1pPr marL="0" indent="0">
              <a:buNone/>
              <a:defRPr sz="4500" b="1" i="0" cap="all" baseline="0">
                <a:solidFill>
                  <a:schemeClr val="bg1"/>
                </a:solidFill>
                <a:latin typeface="+mj-lt"/>
                <a:cs typeface="Arial Black" panose="020B0604020202020204" pitchFamily="34" charset="0"/>
              </a:defRPr>
            </a:lvl1pPr>
            <a:lvl2pPr marL="1088639" indent="0"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marL="2177278" indent="0"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marL="3265917" indent="0"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marL="4354556" indent="0"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US" dirty="0"/>
              <a:t>HEADER COPY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72EB895-625A-6742-85F4-60473B38B9CD}"/>
              </a:ext>
            </a:extLst>
          </p:cNvPr>
          <p:cNvSpPr/>
          <p:nvPr userDrawn="1"/>
        </p:nvSpPr>
        <p:spPr>
          <a:xfrm>
            <a:off x="-25973" y="13396913"/>
            <a:ext cx="24387176" cy="31908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bg1">
                  <a:lumMod val="50000"/>
                </a:schemeClr>
              </a:gs>
              <a:gs pos="83000">
                <a:schemeClr val="bg1">
                  <a:lumMod val="65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08B85E-FCB3-4244-9DC7-6D8261F8EC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21" y="76200"/>
            <a:ext cx="3239866" cy="143221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C13AF4-76D2-E048-B706-41F7D00E19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2187" y="1981200"/>
            <a:ext cx="22402799" cy="104394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5C2A98A-3434-E045-A388-58A0796C139A}"/>
              </a:ext>
            </a:extLst>
          </p:cNvPr>
          <p:cNvGrpSpPr/>
          <p:nvPr userDrawn="1"/>
        </p:nvGrpSpPr>
        <p:grpSpPr>
          <a:xfrm rot="10800000" flipH="1">
            <a:off x="3354387" y="321129"/>
            <a:ext cx="13822397" cy="914403"/>
            <a:chOff x="8217400" y="6091084"/>
            <a:chExt cx="6614413" cy="486698"/>
          </a:xfrm>
        </p:grpSpPr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C5F07C0E-4D2C-6441-9ADE-AF943D1944E8}"/>
                </a:ext>
              </a:extLst>
            </p:cNvPr>
            <p:cNvSpPr/>
            <p:nvPr/>
          </p:nvSpPr>
          <p:spPr>
            <a:xfrm>
              <a:off x="9521477" y="6091084"/>
              <a:ext cx="5310336" cy="486696"/>
            </a:xfrm>
            <a:prstGeom prst="parallelogram">
              <a:avLst>
                <a:gd name="adj" fmla="val 99287"/>
              </a:avLst>
            </a:prstGeom>
            <a:solidFill>
              <a:srgbClr val="6786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F864383B-2EF4-4441-9BC6-44A46406A75E}"/>
                </a:ext>
              </a:extLst>
            </p:cNvPr>
            <p:cNvSpPr/>
            <p:nvPr/>
          </p:nvSpPr>
          <p:spPr>
            <a:xfrm>
              <a:off x="9084940" y="6091084"/>
              <a:ext cx="809800" cy="486696"/>
            </a:xfrm>
            <a:prstGeom prst="parallelogram">
              <a:avLst>
                <a:gd name="adj" fmla="val 99287"/>
              </a:avLst>
            </a:prstGeom>
            <a:solidFill>
              <a:srgbClr val="6786B8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FF4EE2F7-466C-D44A-82DA-02DDF35491E3}"/>
                </a:ext>
              </a:extLst>
            </p:cNvPr>
            <p:cNvSpPr/>
            <p:nvPr/>
          </p:nvSpPr>
          <p:spPr>
            <a:xfrm>
              <a:off x="8653937" y="6091086"/>
              <a:ext cx="809800" cy="486696"/>
            </a:xfrm>
            <a:prstGeom prst="parallelogram">
              <a:avLst>
                <a:gd name="adj" fmla="val 99287"/>
              </a:avLst>
            </a:prstGeom>
            <a:solidFill>
              <a:srgbClr val="6786B8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62EE100E-07AB-B04D-AD1F-48536C88A539}"/>
                </a:ext>
              </a:extLst>
            </p:cNvPr>
            <p:cNvSpPr/>
            <p:nvPr/>
          </p:nvSpPr>
          <p:spPr>
            <a:xfrm>
              <a:off x="8217400" y="6091085"/>
              <a:ext cx="809800" cy="486696"/>
            </a:xfrm>
            <a:prstGeom prst="parallelogram">
              <a:avLst>
                <a:gd name="adj" fmla="val 99287"/>
              </a:avLst>
            </a:prstGeom>
            <a:solidFill>
              <a:srgbClr val="6786B8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913CD38-5C29-2B45-85F4-B6943BB7531B}"/>
              </a:ext>
            </a:extLst>
          </p:cNvPr>
          <p:cNvSpPr/>
          <p:nvPr userDrawn="1"/>
        </p:nvSpPr>
        <p:spPr>
          <a:xfrm>
            <a:off x="10059987" y="321128"/>
            <a:ext cx="14327189" cy="914399"/>
          </a:xfrm>
          <a:prstGeom prst="rect">
            <a:avLst/>
          </a:prstGeom>
          <a:solidFill>
            <a:srgbClr val="6786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0483A8D-8547-9F4C-873C-4CCE15FE46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40588" y="321125"/>
            <a:ext cx="16383000" cy="869499"/>
          </a:xfrm>
        </p:spPr>
        <p:txBody>
          <a:bodyPr>
            <a:noAutofit/>
          </a:bodyPr>
          <a:lstStyle>
            <a:lvl1pPr marL="0" indent="0">
              <a:buNone/>
              <a:defRPr sz="4500" b="1" i="0" cap="all" baseline="0">
                <a:solidFill>
                  <a:schemeClr val="bg1"/>
                </a:solidFill>
                <a:latin typeface="+mj-lt"/>
                <a:cs typeface="Arial Black" panose="020B0604020202020204" pitchFamily="34" charset="0"/>
              </a:defRPr>
            </a:lvl1pPr>
            <a:lvl2pPr marL="1088639" indent="0"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marL="2177278" indent="0"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marL="3265917" indent="0"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marL="4354556" indent="0"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US" dirty="0"/>
              <a:t>HEADER COPY HERE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E09221EF-0553-A448-82BA-79AADFABFF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2187" y="12712701"/>
            <a:ext cx="17983200" cy="730250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sz="3200">
                <a:latin typeface="Gotham Light"/>
                <a:cs typeface="Gotham Light"/>
              </a:rPr>
              <a:t>Probability</a:t>
            </a:r>
            <a:endParaRPr lang="en-US" sz="3200" dirty="0">
              <a:latin typeface="Gotham Light"/>
              <a:cs typeface="Gotham Light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A9E5569-8F80-5144-B7EC-FBF8803D81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316914" y="12689682"/>
            <a:ext cx="4702761" cy="730250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r">
              <a:defRPr sz="29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fld id="{DA0720B4-62EC-4DE5-8947-4026BA8F45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39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72EB895-625A-6742-85F4-60473B38B9CD}"/>
              </a:ext>
            </a:extLst>
          </p:cNvPr>
          <p:cNvSpPr/>
          <p:nvPr userDrawn="1"/>
        </p:nvSpPr>
        <p:spPr>
          <a:xfrm>
            <a:off x="-25973" y="13396913"/>
            <a:ext cx="24387176" cy="31908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bg1">
                  <a:lumMod val="50000"/>
                </a:schemeClr>
              </a:gs>
              <a:gs pos="83000">
                <a:schemeClr val="bg1">
                  <a:lumMod val="65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08B85E-FCB3-4244-9DC7-6D8261F8EC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21" y="76200"/>
            <a:ext cx="3239866" cy="143221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C13AF4-76D2-E048-B706-41F7D00E19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2187" y="1981200"/>
            <a:ext cx="22402799" cy="104394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5C2A98A-3434-E045-A388-58A0796C139A}"/>
              </a:ext>
            </a:extLst>
          </p:cNvPr>
          <p:cNvGrpSpPr/>
          <p:nvPr userDrawn="1"/>
        </p:nvGrpSpPr>
        <p:grpSpPr>
          <a:xfrm rot="10800000" flipH="1">
            <a:off x="3354387" y="321129"/>
            <a:ext cx="13822397" cy="914403"/>
            <a:chOff x="8217400" y="6091084"/>
            <a:chExt cx="6614413" cy="486698"/>
          </a:xfrm>
        </p:grpSpPr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C5F07C0E-4D2C-6441-9ADE-AF943D1944E8}"/>
                </a:ext>
              </a:extLst>
            </p:cNvPr>
            <p:cNvSpPr/>
            <p:nvPr/>
          </p:nvSpPr>
          <p:spPr>
            <a:xfrm>
              <a:off x="9521477" y="6091084"/>
              <a:ext cx="5310336" cy="486696"/>
            </a:xfrm>
            <a:prstGeom prst="parallelogram">
              <a:avLst>
                <a:gd name="adj" fmla="val 99287"/>
              </a:avLst>
            </a:prstGeom>
            <a:solidFill>
              <a:srgbClr val="002E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F864383B-2EF4-4441-9BC6-44A46406A75E}"/>
                </a:ext>
              </a:extLst>
            </p:cNvPr>
            <p:cNvSpPr/>
            <p:nvPr/>
          </p:nvSpPr>
          <p:spPr>
            <a:xfrm>
              <a:off x="9084940" y="6091084"/>
              <a:ext cx="809800" cy="486696"/>
            </a:xfrm>
            <a:prstGeom prst="parallelogram">
              <a:avLst>
                <a:gd name="adj" fmla="val 99287"/>
              </a:avLst>
            </a:prstGeom>
            <a:solidFill>
              <a:srgbClr val="002E6D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FF4EE2F7-466C-D44A-82DA-02DDF35491E3}"/>
                </a:ext>
              </a:extLst>
            </p:cNvPr>
            <p:cNvSpPr/>
            <p:nvPr/>
          </p:nvSpPr>
          <p:spPr>
            <a:xfrm>
              <a:off x="8653937" y="6091086"/>
              <a:ext cx="809800" cy="486696"/>
            </a:xfrm>
            <a:prstGeom prst="parallelogram">
              <a:avLst>
                <a:gd name="adj" fmla="val 99287"/>
              </a:avLst>
            </a:prstGeom>
            <a:solidFill>
              <a:srgbClr val="002E6D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62EE100E-07AB-B04D-AD1F-48536C88A539}"/>
                </a:ext>
              </a:extLst>
            </p:cNvPr>
            <p:cNvSpPr/>
            <p:nvPr/>
          </p:nvSpPr>
          <p:spPr>
            <a:xfrm>
              <a:off x="8217400" y="6091085"/>
              <a:ext cx="809800" cy="486696"/>
            </a:xfrm>
            <a:prstGeom prst="parallelogram">
              <a:avLst>
                <a:gd name="adj" fmla="val 99287"/>
              </a:avLst>
            </a:prstGeom>
            <a:solidFill>
              <a:srgbClr val="002E6D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913CD38-5C29-2B45-85F4-B6943BB7531B}"/>
              </a:ext>
            </a:extLst>
          </p:cNvPr>
          <p:cNvSpPr/>
          <p:nvPr userDrawn="1"/>
        </p:nvSpPr>
        <p:spPr>
          <a:xfrm>
            <a:off x="10059987" y="321128"/>
            <a:ext cx="14327189" cy="914399"/>
          </a:xfrm>
          <a:prstGeom prst="rect">
            <a:avLst/>
          </a:prstGeom>
          <a:solidFill>
            <a:srgbClr val="002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0483A8D-8547-9F4C-873C-4CCE15FE46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40588" y="321125"/>
            <a:ext cx="16383000" cy="869499"/>
          </a:xfrm>
        </p:spPr>
        <p:txBody>
          <a:bodyPr>
            <a:noAutofit/>
          </a:bodyPr>
          <a:lstStyle>
            <a:lvl1pPr marL="0" indent="0">
              <a:buNone/>
              <a:defRPr sz="4500" b="1" i="0" cap="all" baseline="0">
                <a:solidFill>
                  <a:schemeClr val="bg1"/>
                </a:solidFill>
                <a:latin typeface="+mj-lt"/>
                <a:cs typeface="Arial Black" panose="020B0604020202020204" pitchFamily="34" charset="0"/>
              </a:defRPr>
            </a:lvl1pPr>
            <a:lvl2pPr marL="1088639" indent="0"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marL="2177278" indent="0"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marL="3265917" indent="0"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marL="4354556" indent="0"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US" dirty="0"/>
              <a:t>HEADER COPY HERE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E09221EF-0553-A448-82BA-79AADFABFF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2187" y="12712701"/>
            <a:ext cx="17983200" cy="730250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sz="3200">
                <a:latin typeface="Gotham Light"/>
                <a:cs typeface="Gotham Light"/>
              </a:rPr>
              <a:t>Probability</a:t>
            </a:r>
            <a:endParaRPr lang="en-US" sz="3200" dirty="0">
              <a:latin typeface="Gotham Light"/>
              <a:cs typeface="Gotham Light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A8E0111-B55E-DD47-8B38-7E54D581E6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316914" y="12689682"/>
            <a:ext cx="4702761" cy="730250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r">
              <a:defRPr sz="29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fld id="{DA0720B4-62EC-4DE5-8947-4026BA8F45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46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72EB895-625A-6742-85F4-60473B38B9CD}"/>
              </a:ext>
            </a:extLst>
          </p:cNvPr>
          <p:cNvSpPr/>
          <p:nvPr userDrawn="1"/>
        </p:nvSpPr>
        <p:spPr>
          <a:xfrm>
            <a:off x="-25973" y="13396913"/>
            <a:ext cx="24387176" cy="31908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bg1">
                  <a:lumMod val="50000"/>
                </a:schemeClr>
              </a:gs>
              <a:gs pos="83000">
                <a:schemeClr val="bg1">
                  <a:lumMod val="65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08B85E-FCB3-4244-9DC7-6D8261F8EC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21" y="76200"/>
            <a:ext cx="3239866" cy="143221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C13AF4-76D2-E048-B706-41F7D00E19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2187" y="1981200"/>
            <a:ext cx="22402799" cy="104394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5C2A98A-3434-E045-A388-58A0796C139A}"/>
              </a:ext>
            </a:extLst>
          </p:cNvPr>
          <p:cNvGrpSpPr/>
          <p:nvPr userDrawn="1"/>
        </p:nvGrpSpPr>
        <p:grpSpPr>
          <a:xfrm rot="10800000" flipH="1">
            <a:off x="3354387" y="321129"/>
            <a:ext cx="13822397" cy="914403"/>
            <a:chOff x="8217400" y="6091084"/>
            <a:chExt cx="6614413" cy="486698"/>
          </a:xfrm>
        </p:grpSpPr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C5F07C0E-4D2C-6441-9ADE-AF943D1944E8}"/>
                </a:ext>
              </a:extLst>
            </p:cNvPr>
            <p:cNvSpPr/>
            <p:nvPr/>
          </p:nvSpPr>
          <p:spPr>
            <a:xfrm>
              <a:off x="9521477" y="6091084"/>
              <a:ext cx="5310336" cy="486696"/>
            </a:xfrm>
            <a:prstGeom prst="parallelogram">
              <a:avLst>
                <a:gd name="adj" fmla="val 9928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F864383B-2EF4-4441-9BC6-44A46406A75E}"/>
                </a:ext>
              </a:extLst>
            </p:cNvPr>
            <p:cNvSpPr/>
            <p:nvPr/>
          </p:nvSpPr>
          <p:spPr>
            <a:xfrm>
              <a:off x="9084940" y="6091084"/>
              <a:ext cx="809800" cy="486696"/>
            </a:xfrm>
            <a:prstGeom prst="parallelogram">
              <a:avLst>
                <a:gd name="adj" fmla="val 99287"/>
              </a:avLst>
            </a:prstGeom>
            <a:solidFill>
              <a:srgbClr val="00AFAA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FF4EE2F7-466C-D44A-82DA-02DDF35491E3}"/>
                </a:ext>
              </a:extLst>
            </p:cNvPr>
            <p:cNvSpPr/>
            <p:nvPr/>
          </p:nvSpPr>
          <p:spPr>
            <a:xfrm>
              <a:off x="8653937" y="6091086"/>
              <a:ext cx="809800" cy="486696"/>
            </a:xfrm>
            <a:prstGeom prst="parallelogram">
              <a:avLst>
                <a:gd name="adj" fmla="val 99287"/>
              </a:avLst>
            </a:prstGeom>
            <a:solidFill>
              <a:srgbClr val="00AFAA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62EE100E-07AB-B04D-AD1F-48536C88A539}"/>
                </a:ext>
              </a:extLst>
            </p:cNvPr>
            <p:cNvSpPr/>
            <p:nvPr/>
          </p:nvSpPr>
          <p:spPr>
            <a:xfrm>
              <a:off x="8217400" y="6091085"/>
              <a:ext cx="809800" cy="486696"/>
            </a:xfrm>
            <a:prstGeom prst="parallelogram">
              <a:avLst>
                <a:gd name="adj" fmla="val 99287"/>
              </a:avLst>
            </a:prstGeom>
            <a:solidFill>
              <a:srgbClr val="00AFAA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913CD38-5C29-2B45-85F4-B6943BB7531B}"/>
              </a:ext>
            </a:extLst>
          </p:cNvPr>
          <p:cNvSpPr/>
          <p:nvPr userDrawn="1"/>
        </p:nvSpPr>
        <p:spPr>
          <a:xfrm>
            <a:off x="10059987" y="321128"/>
            <a:ext cx="14327189" cy="914399"/>
          </a:xfrm>
          <a:prstGeom prst="rect">
            <a:avLst/>
          </a:prstGeom>
          <a:solidFill>
            <a:srgbClr val="00A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0483A8D-8547-9F4C-873C-4CCE15FE46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40588" y="321125"/>
            <a:ext cx="16383000" cy="869499"/>
          </a:xfrm>
        </p:spPr>
        <p:txBody>
          <a:bodyPr>
            <a:noAutofit/>
          </a:bodyPr>
          <a:lstStyle>
            <a:lvl1pPr marL="0" indent="0">
              <a:buNone/>
              <a:defRPr sz="4500" b="1" i="0" cap="all" baseline="0">
                <a:solidFill>
                  <a:schemeClr val="bg1"/>
                </a:solidFill>
                <a:latin typeface="+mj-lt"/>
                <a:cs typeface="Arial Black" panose="020B0604020202020204" pitchFamily="34" charset="0"/>
              </a:defRPr>
            </a:lvl1pPr>
            <a:lvl2pPr marL="1088639" indent="0"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marL="2177278" indent="0"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marL="3265917" indent="0"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marL="4354556" indent="0"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US" dirty="0"/>
              <a:t>HEADER COPY HERE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E09221EF-0553-A448-82BA-79AADFABFF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2187" y="12712701"/>
            <a:ext cx="17983200" cy="730250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sz="3200">
                <a:latin typeface="Gotham Light"/>
                <a:cs typeface="Gotham Light"/>
              </a:rPr>
              <a:t>Probability</a:t>
            </a:r>
            <a:endParaRPr lang="en-US" sz="3200" dirty="0">
              <a:latin typeface="Gotham Light"/>
              <a:cs typeface="Gotham Light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8DC2F5D1-947E-044D-A32E-F3017CCEEB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316914" y="12689682"/>
            <a:ext cx="4702761" cy="730250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r">
              <a:defRPr sz="29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fld id="{DA0720B4-62EC-4DE5-8947-4026BA8F45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46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m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72EB895-625A-6742-85F4-60473B38B9CD}"/>
              </a:ext>
            </a:extLst>
          </p:cNvPr>
          <p:cNvSpPr/>
          <p:nvPr userDrawn="1"/>
        </p:nvSpPr>
        <p:spPr>
          <a:xfrm>
            <a:off x="-25973" y="13396913"/>
            <a:ext cx="24387176" cy="31908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bg1">
                  <a:lumMod val="50000"/>
                </a:schemeClr>
              </a:gs>
              <a:gs pos="83000">
                <a:schemeClr val="bg1">
                  <a:lumMod val="65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08B85E-FCB3-4244-9DC7-6D8261F8EC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21" y="76200"/>
            <a:ext cx="3239866" cy="143221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C13AF4-76D2-E048-B706-41F7D00E19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2187" y="1981200"/>
            <a:ext cx="22402799" cy="104394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5C2A98A-3434-E045-A388-58A0796C139A}"/>
              </a:ext>
            </a:extLst>
          </p:cNvPr>
          <p:cNvGrpSpPr/>
          <p:nvPr userDrawn="1"/>
        </p:nvGrpSpPr>
        <p:grpSpPr>
          <a:xfrm rot="10800000" flipH="1">
            <a:off x="3354387" y="321129"/>
            <a:ext cx="13822397" cy="914403"/>
            <a:chOff x="8217400" y="6091084"/>
            <a:chExt cx="6614413" cy="486698"/>
          </a:xfrm>
        </p:grpSpPr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C5F07C0E-4D2C-6441-9ADE-AF943D1944E8}"/>
                </a:ext>
              </a:extLst>
            </p:cNvPr>
            <p:cNvSpPr/>
            <p:nvPr/>
          </p:nvSpPr>
          <p:spPr>
            <a:xfrm>
              <a:off x="9521477" y="6091084"/>
              <a:ext cx="5310336" cy="486696"/>
            </a:xfrm>
            <a:prstGeom prst="parallelogram">
              <a:avLst>
                <a:gd name="adj" fmla="val 99287"/>
              </a:avLst>
            </a:prstGeom>
            <a:solidFill>
              <a:srgbClr val="C1D8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F864383B-2EF4-4441-9BC6-44A46406A75E}"/>
                </a:ext>
              </a:extLst>
            </p:cNvPr>
            <p:cNvSpPr/>
            <p:nvPr/>
          </p:nvSpPr>
          <p:spPr>
            <a:xfrm>
              <a:off x="9084940" y="6091084"/>
              <a:ext cx="809800" cy="486696"/>
            </a:xfrm>
            <a:prstGeom prst="parallelogram">
              <a:avLst>
                <a:gd name="adj" fmla="val 99287"/>
              </a:avLst>
            </a:prstGeom>
            <a:solidFill>
              <a:srgbClr val="C1D82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FF4EE2F7-466C-D44A-82DA-02DDF35491E3}"/>
                </a:ext>
              </a:extLst>
            </p:cNvPr>
            <p:cNvSpPr/>
            <p:nvPr/>
          </p:nvSpPr>
          <p:spPr>
            <a:xfrm>
              <a:off x="8653937" y="6091086"/>
              <a:ext cx="809800" cy="486696"/>
            </a:xfrm>
            <a:prstGeom prst="parallelogram">
              <a:avLst>
                <a:gd name="adj" fmla="val 99287"/>
              </a:avLst>
            </a:prstGeom>
            <a:solidFill>
              <a:srgbClr val="C1D82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62EE100E-07AB-B04D-AD1F-48536C88A539}"/>
                </a:ext>
              </a:extLst>
            </p:cNvPr>
            <p:cNvSpPr/>
            <p:nvPr/>
          </p:nvSpPr>
          <p:spPr>
            <a:xfrm>
              <a:off x="8217400" y="6091085"/>
              <a:ext cx="809800" cy="486696"/>
            </a:xfrm>
            <a:prstGeom prst="parallelogram">
              <a:avLst>
                <a:gd name="adj" fmla="val 99287"/>
              </a:avLst>
            </a:prstGeom>
            <a:solidFill>
              <a:srgbClr val="C1D82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913CD38-5C29-2B45-85F4-B6943BB7531B}"/>
              </a:ext>
            </a:extLst>
          </p:cNvPr>
          <p:cNvSpPr/>
          <p:nvPr userDrawn="1"/>
        </p:nvSpPr>
        <p:spPr>
          <a:xfrm>
            <a:off x="10059987" y="321128"/>
            <a:ext cx="14327189" cy="914399"/>
          </a:xfrm>
          <a:prstGeom prst="rect">
            <a:avLst/>
          </a:prstGeom>
          <a:solidFill>
            <a:srgbClr val="C1D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0483A8D-8547-9F4C-873C-4CCE15FE46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40588" y="321125"/>
            <a:ext cx="16383000" cy="869499"/>
          </a:xfrm>
        </p:spPr>
        <p:txBody>
          <a:bodyPr>
            <a:noAutofit/>
          </a:bodyPr>
          <a:lstStyle>
            <a:lvl1pPr marL="0" indent="0">
              <a:buNone/>
              <a:defRPr sz="4500" b="1" i="0" cap="all" baseline="0">
                <a:solidFill>
                  <a:schemeClr val="bg1"/>
                </a:solidFill>
                <a:latin typeface="+mj-lt"/>
                <a:cs typeface="Arial Black" panose="020B0604020202020204" pitchFamily="34" charset="0"/>
              </a:defRPr>
            </a:lvl1pPr>
            <a:lvl2pPr marL="1088639" indent="0"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marL="2177278" indent="0"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marL="3265917" indent="0"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marL="4354556" indent="0"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US" dirty="0"/>
              <a:t>HEADER COPY HERE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E09221EF-0553-A448-82BA-79AADFABFF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2187" y="12712701"/>
            <a:ext cx="17983200" cy="730250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sz="3200">
                <a:latin typeface="Gotham Light"/>
                <a:cs typeface="Gotham Light"/>
              </a:rPr>
              <a:t>Probability</a:t>
            </a:r>
            <a:endParaRPr lang="en-US" sz="3200" dirty="0">
              <a:latin typeface="Gotham Light"/>
              <a:cs typeface="Gotham Light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AF698E8-5545-A043-B0F4-32B1A32854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316914" y="12689682"/>
            <a:ext cx="4702761" cy="730250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r">
              <a:defRPr sz="29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fld id="{DA0720B4-62EC-4DE5-8947-4026BA8F45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21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72EB895-625A-6742-85F4-60473B38B9CD}"/>
              </a:ext>
            </a:extLst>
          </p:cNvPr>
          <p:cNvSpPr/>
          <p:nvPr userDrawn="1"/>
        </p:nvSpPr>
        <p:spPr>
          <a:xfrm>
            <a:off x="-25973" y="13396913"/>
            <a:ext cx="24387176" cy="31908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bg1">
                  <a:lumMod val="50000"/>
                </a:schemeClr>
              </a:gs>
              <a:gs pos="83000">
                <a:schemeClr val="bg1">
                  <a:lumMod val="65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08B85E-FCB3-4244-9DC7-6D8261F8EC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21" y="76200"/>
            <a:ext cx="3239866" cy="143221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C13AF4-76D2-E048-B706-41F7D00E19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2187" y="1981200"/>
            <a:ext cx="22402799" cy="104394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5C2A98A-3434-E045-A388-58A0796C139A}"/>
              </a:ext>
            </a:extLst>
          </p:cNvPr>
          <p:cNvGrpSpPr/>
          <p:nvPr userDrawn="1"/>
        </p:nvGrpSpPr>
        <p:grpSpPr>
          <a:xfrm rot="10800000" flipH="1">
            <a:off x="3354387" y="321129"/>
            <a:ext cx="13822397" cy="914403"/>
            <a:chOff x="8217400" y="6091084"/>
            <a:chExt cx="6614413" cy="486698"/>
          </a:xfrm>
        </p:grpSpPr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C5F07C0E-4D2C-6441-9ADE-AF943D1944E8}"/>
                </a:ext>
              </a:extLst>
            </p:cNvPr>
            <p:cNvSpPr/>
            <p:nvPr/>
          </p:nvSpPr>
          <p:spPr>
            <a:xfrm>
              <a:off x="9521477" y="6091084"/>
              <a:ext cx="5310336" cy="486696"/>
            </a:xfrm>
            <a:prstGeom prst="parallelogram">
              <a:avLst>
                <a:gd name="adj" fmla="val 99287"/>
              </a:avLst>
            </a:prstGeom>
            <a:solidFill>
              <a:srgbClr val="FFC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F864383B-2EF4-4441-9BC6-44A46406A75E}"/>
                </a:ext>
              </a:extLst>
            </p:cNvPr>
            <p:cNvSpPr/>
            <p:nvPr/>
          </p:nvSpPr>
          <p:spPr>
            <a:xfrm>
              <a:off x="9084940" y="6091084"/>
              <a:ext cx="809800" cy="486696"/>
            </a:xfrm>
            <a:prstGeom prst="parallelogram">
              <a:avLst>
                <a:gd name="adj" fmla="val 99287"/>
              </a:avLst>
            </a:prstGeom>
            <a:solidFill>
              <a:srgbClr val="FFCD0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FF4EE2F7-466C-D44A-82DA-02DDF35491E3}"/>
                </a:ext>
              </a:extLst>
            </p:cNvPr>
            <p:cNvSpPr/>
            <p:nvPr/>
          </p:nvSpPr>
          <p:spPr>
            <a:xfrm>
              <a:off x="8653937" y="6091086"/>
              <a:ext cx="809800" cy="486696"/>
            </a:xfrm>
            <a:prstGeom prst="parallelogram">
              <a:avLst>
                <a:gd name="adj" fmla="val 99287"/>
              </a:avLst>
            </a:prstGeom>
            <a:solidFill>
              <a:srgbClr val="FFCD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62EE100E-07AB-B04D-AD1F-48536C88A539}"/>
                </a:ext>
              </a:extLst>
            </p:cNvPr>
            <p:cNvSpPr/>
            <p:nvPr/>
          </p:nvSpPr>
          <p:spPr>
            <a:xfrm>
              <a:off x="8217400" y="6091085"/>
              <a:ext cx="809800" cy="486696"/>
            </a:xfrm>
            <a:prstGeom prst="parallelogram">
              <a:avLst>
                <a:gd name="adj" fmla="val 99287"/>
              </a:avLst>
            </a:prstGeom>
            <a:solidFill>
              <a:srgbClr val="FFCD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913CD38-5C29-2B45-85F4-B6943BB7531B}"/>
              </a:ext>
            </a:extLst>
          </p:cNvPr>
          <p:cNvSpPr/>
          <p:nvPr userDrawn="1"/>
        </p:nvSpPr>
        <p:spPr>
          <a:xfrm>
            <a:off x="10059987" y="321128"/>
            <a:ext cx="14327189" cy="914399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0483A8D-8547-9F4C-873C-4CCE15FE46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40588" y="321125"/>
            <a:ext cx="16383000" cy="869499"/>
          </a:xfrm>
        </p:spPr>
        <p:txBody>
          <a:bodyPr>
            <a:noAutofit/>
          </a:bodyPr>
          <a:lstStyle>
            <a:lvl1pPr marL="0" indent="0">
              <a:buNone/>
              <a:defRPr sz="4500" b="1" i="0" cap="all" baseline="0">
                <a:solidFill>
                  <a:schemeClr val="bg1"/>
                </a:solidFill>
                <a:latin typeface="+mj-lt"/>
                <a:cs typeface="Arial Black" panose="020B0604020202020204" pitchFamily="34" charset="0"/>
              </a:defRPr>
            </a:lvl1pPr>
            <a:lvl2pPr marL="1088639" indent="0"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marL="2177278" indent="0"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marL="3265917" indent="0"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marL="4354556" indent="0"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US" dirty="0"/>
              <a:t>HEADER COPY HERE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E09221EF-0553-A448-82BA-79AADFABFF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2187" y="12712701"/>
            <a:ext cx="17983200" cy="730250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sz="3200">
                <a:latin typeface="Gotham Light"/>
                <a:cs typeface="Gotham Light"/>
              </a:rPr>
              <a:t>Probability</a:t>
            </a:r>
            <a:endParaRPr lang="en-US" sz="3200" dirty="0">
              <a:latin typeface="Gotham Light"/>
              <a:cs typeface="Gotham Light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B242028-7565-164C-9E74-C462CAE2C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316914" y="12689682"/>
            <a:ext cx="4702761" cy="730250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r">
              <a:defRPr sz="29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fld id="{DA0720B4-62EC-4DE5-8947-4026BA8F45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07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72EB895-625A-6742-85F4-60473B38B9CD}"/>
              </a:ext>
            </a:extLst>
          </p:cNvPr>
          <p:cNvSpPr/>
          <p:nvPr userDrawn="1"/>
        </p:nvSpPr>
        <p:spPr>
          <a:xfrm>
            <a:off x="-25973" y="13396913"/>
            <a:ext cx="24387176" cy="31908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bg1">
                  <a:lumMod val="50000"/>
                </a:schemeClr>
              </a:gs>
              <a:gs pos="83000">
                <a:schemeClr val="bg1">
                  <a:lumMod val="65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08B85E-FCB3-4244-9DC7-6D8261F8EC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21" y="76200"/>
            <a:ext cx="3239866" cy="143221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C13AF4-76D2-E048-B706-41F7D00E19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2187" y="1981200"/>
            <a:ext cx="22402799" cy="104394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5C2A98A-3434-E045-A388-58A0796C139A}"/>
              </a:ext>
            </a:extLst>
          </p:cNvPr>
          <p:cNvGrpSpPr/>
          <p:nvPr userDrawn="1"/>
        </p:nvGrpSpPr>
        <p:grpSpPr>
          <a:xfrm rot="10800000" flipH="1">
            <a:off x="3354387" y="321129"/>
            <a:ext cx="13822397" cy="914403"/>
            <a:chOff x="8217400" y="6091084"/>
            <a:chExt cx="6614413" cy="486698"/>
          </a:xfrm>
        </p:grpSpPr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C5F07C0E-4D2C-6441-9ADE-AF943D1944E8}"/>
                </a:ext>
              </a:extLst>
            </p:cNvPr>
            <p:cNvSpPr/>
            <p:nvPr/>
          </p:nvSpPr>
          <p:spPr>
            <a:xfrm>
              <a:off x="9521477" y="6091084"/>
              <a:ext cx="5310336" cy="486696"/>
            </a:xfrm>
            <a:prstGeom prst="parallelogram">
              <a:avLst>
                <a:gd name="adj" fmla="val 99287"/>
              </a:avLst>
            </a:prstGeom>
            <a:solidFill>
              <a:srgbClr val="FF4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F864383B-2EF4-4441-9BC6-44A46406A75E}"/>
                </a:ext>
              </a:extLst>
            </p:cNvPr>
            <p:cNvSpPr/>
            <p:nvPr/>
          </p:nvSpPr>
          <p:spPr>
            <a:xfrm>
              <a:off x="9084940" y="6091084"/>
              <a:ext cx="809800" cy="486696"/>
            </a:xfrm>
            <a:prstGeom prst="parallelogram">
              <a:avLst>
                <a:gd name="adj" fmla="val 99287"/>
              </a:avLst>
            </a:prstGeom>
            <a:solidFill>
              <a:srgbClr val="FF4713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FF4EE2F7-466C-D44A-82DA-02DDF35491E3}"/>
                </a:ext>
              </a:extLst>
            </p:cNvPr>
            <p:cNvSpPr/>
            <p:nvPr/>
          </p:nvSpPr>
          <p:spPr>
            <a:xfrm>
              <a:off x="8653937" y="6091086"/>
              <a:ext cx="809800" cy="486696"/>
            </a:xfrm>
            <a:prstGeom prst="parallelogram">
              <a:avLst>
                <a:gd name="adj" fmla="val 99287"/>
              </a:avLst>
            </a:prstGeom>
            <a:solidFill>
              <a:srgbClr val="FF4713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62EE100E-07AB-B04D-AD1F-48536C88A539}"/>
                </a:ext>
              </a:extLst>
            </p:cNvPr>
            <p:cNvSpPr/>
            <p:nvPr/>
          </p:nvSpPr>
          <p:spPr>
            <a:xfrm>
              <a:off x="8217400" y="6091085"/>
              <a:ext cx="809800" cy="486696"/>
            </a:xfrm>
            <a:prstGeom prst="parallelogram">
              <a:avLst>
                <a:gd name="adj" fmla="val 99287"/>
              </a:avLst>
            </a:prstGeom>
            <a:solidFill>
              <a:srgbClr val="FF471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913CD38-5C29-2B45-85F4-B6943BB7531B}"/>
              </a:ext>
            </a:extLst>
          </p:cNvPr>
          <p:cNvSpPr/>
          <p:nvPr userDrawn="1"/>
        </p:nvSpPr>
        <p:spPr>
          <a:xfrm>
            <a:off x="10059987" y="321128"/>
            <a:ext cx="14327189" cy="914399"/>
          </a:xfrm>
          <a:prstGeom prst="rect">
            <a:avLst/>
          </a:prstGeom>
          <a:solidFill>
            <a:srgbClr val="FF4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0483A8D-8547-9F4C-873C-4CCE15FE46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40588" y="321125"/>
            <a:ext cx="16383000" cy="869499"/>
          </a:xfrm>
        </p:spPr>
        <p:txBody>
          <a:bodyPr>
            <a:noAutofit/>
          </a:bodyPr>
          <a:lstStyle>
            <a:lvl1pPr marL="0" indent="0">
              <a:buNone/>
              <a:defRPr sz="4500" b="1" i="0" cap="all" baseline="0">
                <a:solidFill>
                  <a:schemeClr val="bg1"/>
                </a:solidFill>
                <a:latin typeface="+mj-lt"/>
                <a:cs typeface="Arial Black" panose="020B0604020202020204" pitchFamily="34" charset="0"/>
              </a:defRPr>
            </a:lvl1pPr>
            <a:lvl2pPr marL="1088639" indent="0"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marL="2177278" indent="0"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marL="3265917" indent="0"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marL="4354556" indent="0"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US" dirty="0"/>
              <a:t>HEADER COPY HERE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E09221EF-0553-A448-82BA-79AADFABFF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2187" y="12712701"/>
            <a:ext cx="17983200" cy="730250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sz="3200">
                <a:latin typeface="Gotham Light"/>
                <a:cs typeface="Gotham Light"/>
              </a:rPr>
              <a:t>Probability</a:t>
            </a:r>
            <a:endParaRPr lang="en-US" sz="3200" dirty="0">
              <a:latin typeface="Gotham Light"/>
              <a:cs typeface="Gotham Light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F0D5AB2-1775-5E49-BBEB-1F9325FF15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316914" y="12689682"/>
            <a:ext cx="4702761" cy="730250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r">
              <a:defRPr sz="29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fld id="{DA0720B4-62EC-4DE5-8947-4026BA8F45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92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 vert="horz" lIns="217728" tIns="108864" rIns="217728" bIns="10886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horz" lIns="217728" tIns="108864" rIns="217728" bIns="10886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Probability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720B4-62EC-4DE5-8947-4026BA8F4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59" r:id="rId4"/>
    <p:sldLayoutId id="2147483660" r:id="rId5"/>
    <p:sldLayoutId id="2147483662" r:id="rId6"/>
    <p:sldLayoutId id="2147483663" r:id="rId7"/>
    <p:sldLayoutId id="2147483664" r:id="rId8"/>
    <p:sldLayoutId id="2147483661" r:id="rId9"/>
  </p:sldLayoutIdLst>
  <p:transition>
    <p:random/>
  </p:transition>
  <p:hf hdr="0" dt="0"/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BC8EAF-83C8-8A45-8E49-27B29AA417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9025" y="1828800"/>
            <a:ext cx="23525162" cy="2438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217728" tIns="108864" rIns="217728" bIns="10886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8000" cap="all" dirty="0">
                <a:solidFill>
                  <a:schemeClr val="bg1"/>
                </a:solidFill>
              </a:rPr>
              <a:t>What are the odds?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E4025-2527-4946-9A33-E3D85C1ACAF1}"/>
              </a:ext>
            </a:extLst>
          </p:cNvPr>
          <p:cNvSpPr>
            <a:spLocks/>
          </p:cNvSpPr>
          <p:nvPr/>
        </p:nvSpPr>
        <p:spPr>
          <a:xfrm>
            <a:off x="1068388" y="10210800"/>
            <a:ext cx="18440400" cy="292258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217728" tIns="108864" rIns="217728" bIns="108864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BUSI 2305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Business Statistics</a:t>
            </a:r>
            <a:endParaRPr kumimoji="0" lang="en-US" sz="7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69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5812"/>
    </mc:Choice>
    <mc:Fallback xmlns="">
      <p:transition advTm="4581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5F1CC8-4419-1147-B46E-B7A8E4BAC05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40588" y="320675"/>
            <a:ext cx="16383000" cy="8699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217728" tIns="108864" rIns="217728" bIns="10886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500" b="1" i="0" u="none" strike="noStrike" kern="1200" cap="all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 Black" panose="020B0604020202020204" pitchFamily="34" charset="0"/>
              </a:rPr>
              <a:t>Gooooooooooooals</a:t>
            </a:r>
            <a:endParaRPr kumimoji="0" lang="en-US" sz="45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Arial Black" panose="020B0604020202020204" pitchFamily="34" charset="0"/>
            </a:endParaRPr>
          </a:p>
        </p:txBody>
      </p:sp>
      <p:pic>
        <p:nvPicPr>
          <p:cNvPr id="6" name="Picture 2" descr="Soccer player celebrating making a goal. You can almost hear an announcer yelling, &quot;Goooooooooooooooal!&quot;">
            <a:extLst>
              <a:ext uri="{FF2B5EF4-FFF2-40B4-BE49-F238E27FC236}">
                <a16:creationId xmlns:a16="http://schemas.microsoft.com/office/drawing/2014/main" id="{5335ADDF-62CC-D4FD-C84F-8988F74F7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12" y="3581400"/>
            <a:ext cx="9346646" cy="587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B317E-4A76-0646-8965-1252315B4D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344575" y="1733636"/>
            <a:ext cx="12054688" cy="9574336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Identify characteristics of a normal distribution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Understand the standard normal distribution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Transform a normal distribution into a standard normal distribution.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Calculate the Z value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Use the Z value to calculate the probability of finding an observation between two values.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4520FC-AC22-6149-AFD8-B89EA52A8E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0720B4-62EC-4DE5-8947-4026BA8F455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E0CBE44-52AC-03A3-8D2C-587726183BD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2187" y="12712701"/>
            <a:ext cx="17983200" cy="730250"/>
          </a:xfrm>
        </p:spPr>
        <p:txBody>
          <a:bodyPr/>
          <a:lstStyle/>
          <a:p>
            <a:pPr algn="l"/>
            <a:r>
              <a:rPr lang="en-US" sz="3200">
                <a:solidFill>
                  <a:schemeClr val="tx1"/>
                </a:solidFill>
                <a:latin typeface="Gotham Light"/>
                <a:cs typeface="Gotham Light"/>
              </a:rPr>
              <a:t>Normal Distribution</a:t>
            </a:r>
            <a:endParaRPr lang="en-US" sz="3200" dirty="0">
              <a:solidFill>
                <a:schemeClr val="tx1"/>
              </a:solidFill>
              <a:latin typeface="Gotham Light"/>
              <a:cs typeface="Gotham Light"/>
            </a:endParaRPr>
          </a:p>
        </p:txBody>
      </p:sp>
    </p:spTree>
    <p:extLst>
      <p:ext uri="{BB962C8B-B14F-4D97-AF65-F5344CB8AC3E}">
        <p14:creationId xmlns:p14="http://schemas.microsoft.com/office/powerpoint/2010/main" val="391665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F35B9-0BD2-977F-2818-B2849F0F1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7CACF9-F1AF-EE97-95FD-8A588657750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40588" y="320675"/>
            <a:ext cx="16383000" cy="8699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217728" tIns="108864" rIns="217728" bIns="10886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500" b="1" cap="all" dirty="0">
                <a:solidFill>
                  <a:schemeClr val="bg1"/>
                </a:solidFill>
                <a:ea typeface="+mn-ea"/>
                <a:cs typeface="Arial Black" panose="020B0604020202020204" pitchFamily="34" charset="0"/>
              </a:rPr>
              <a:t>Characteristics of a normal distribution</a:t>
            </a:r>
            <a:endParaRPr kumimoji="0" lang="en-US" sz="45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Arial Black" panose="020B0604020202020204" pitchFamily="34" charset="0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71A93F47-CCDC-0CFC-FD09-AF0AE15365C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2187" y="12712701"/>
            <a:ext cx="17983200" cy="730250"/>
          </a:xfrm>
        </p:spPr>
        <p:txBody>
          <a:bodyPr/>
          <a:lstStyle/>
          <a:p>
            <a:pPr algn="l"/>
            <a:r>
              <a:rPr lang="en-US" sz="3200">
                <a:solidFill>
                  <a:schemeClr val="tx1"/>
                </a:solidFill>
                <a:latin typeface="Gotham Light"/>
                <a:cs typeface="Gotham Light"/>
              </a:rPr>
              <a:t>Normal Distribution</a:t>
            </a:r>
            <a:endParaRPr lang="en-US" sz="3200" dirty="0">
              <a:solidFill>
                <a:schemeClr val="tx1"/>
              </a:solidFill>
              <a:latin typeface="Gotham Light"/>
              <a:cs typeface="Gotham Ligh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2AC2E0-59A4-17AB-7CF9-693F0A5E301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0720B4-62EC-4DE5-8947-4026BA8F455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1B2692-90E9-CBE2-C07B-B4AA2C80A4D6}"/>
              </a:ext>
            </a:extLst>
          </p:cNvPr>
          <p:cNvSpPr txBox="1"/>
          <p:nvPr/>
        </p:nvSpPr>
        <p:spPr>
          <a:xfrm>
            <a:off x="11980075" y="3866680"/>
            <a:ext cx="12039600" cy="8084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5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Bell-shaped.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5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single peak at the center of the distribution.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5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Symmetric.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5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Asymptotic: The curve approaches but never touches the x-axis.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5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Completely described by its mean and standard deviation.</a:t>
            </a:r>
          </a:p>
          <a:p>
            <a:pPr algn="l"/>
            <a:endParaRPr lang="en-US" sz="5400" dirty="0"/>
          </a:p>
        </p:txBody>
      </p:sp>
      <p:pic>
        <p:nvPicPr>
          <p:cNvPr id="1026" name="Picture 2" descr="Graph of a normal curve showing characteristics of a normal distribution.">
            <a:extLst>
              <a:ext uri="{FF2B5EF4-FFF2-40B4-BE49-F238E27FC236}">
                <a16:creationId xmlns:a16="http://schemas.microsoft.com/office/drawing/2014/main" id="{D34D511D-257A-9ECC-FA2E-5B2481B13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7" y="4012406"/>
            <a:ext cx="8959142" cy="569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29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F35B9-0BD2-977F-2818-B2849F0F1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7CACF9-F1AF-EE97-95FD-8A588657750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40588" y="320675"/>
            <a:ext cx="16383000" cy="8699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217728" tIns="108864" rIns="217728" bIns="10886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5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 Black" panose="020B0604020202020204" pitchFamily="34" charset="0"/>
              </a:rPr>
              <a:t>Standard normal distribution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71A93F47-CCDC-0CFC-FD09-AF0AE15365C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2187" y="12712701"/>
            <a:ext cx="17983200" cy="730250"/>
          </a:xfrm>
        </p:spPr>
        <p:txBody>
          <a:bodyPr/>
          <a:lstStyle/>
          <a:p>
            <a:pPr algn="l"/>
            <a:r>
              <a:rPr lang="en-US" sz="3200">
                <a:solidFill>
                  <a:schemeClr val="tx1"/>
                </a:solidFill>
                <a:latin typeface="Gotham Light"/>
                <a:cs typeface="Gotham Light"/>
              </a:rPr>
              <a:t>Normal Distribution</a:t>
            </a:r>
            <a:endParaRPr lang="en-US" sz="3200" dirty="0">
              <a:solidFill>
                <a:schemeClr val="tx1"/>
              </a:solidFill>
              <a:latin typeface="Gotham Light"/>
              <a:cs typeface="Gotham Ligh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2AC2E0-59A4-17AB-7CF9-693F0A5E301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0720B4-62EC-4DE5-8947-4026BA8F455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61E658-9014-8731-AF26-1450FAA29DA3}"/>
              </a:ext>
            </a:extLst>
          </p:cNvPr>
          <p:cNvSpPr txBox="1"/>
          <p:nvPr/>
        </p:nvSpPr>
        <p:spPr>
          <a:xfrm>
            <a:off x="2058987" y="3106942"/>
            <a:ext cx="2104093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800" dirty="0"/>
              <a:t>Mean of 0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800" dirty="0"/>
              <a:t>Standard Deviation of 1</a:t>
            </a:r>
          </a:p>
          <a:p>
            <a:pPr algn="l"/>
            <a:endParaRPr lang="en-US" sz="48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800" dirty="0"/>
              <a:t>Z Value – the distance between a selected value in the normal distribution and the mean divided by the standard deviation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5F704E5-80A1-9DD4-3A6D-DC45CD3D66A6}"/>
                  </a:ext>
                </a:extLst>
              </p:cNvPr>
              <p:cNvSpPr txBox="1"/>
              <p:nvPr/>
            </p:nvSpPr>
            <p:spPr>
              <a:xfrm>
                <a:off x="7392987" y="8824026"/>
                <a:ext cx="9601200" cy="21004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8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8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8000" b="0" i="1" smtClean="0">
                              <a:latin typeface="Cambria Math" panose="02040503050406030204" pitchFamily="18" charset="0"/>
                            </a:rPr>
                            <m:t> − </m:t>
                          </m:r>
                          <m:r>
                            <a:rPr lang="en-US" sz="8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US" sz="8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r>
                        <a:rPr lang="en-US" sz="8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5F704E5-80A1-9DD4-3A6D-DC45CD3D6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987" y="8824026"/>
                <a:ext cx="9601200" cy="21004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732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F35B9-0BD2-977F-2818-B2849F0F1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7CACF9-F1AF-EE97-95FD-8A588657750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40588" y="320675"/>
            <a:ext cx="16383000" cy="8699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217728" tIns="108864" rIns="217728" bIns="10886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5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 Black" panose="020B0604020202020204" pitchFamily="34" charset="0"/>
              </a:rPr>
              <a:t>Z value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71A93F47-CCDC-0CFC-FD09-AF0AE15365C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2187" y="12712701"/>
            <a:ext cx="17983200" cy="730250"/>
          </a:xfrm>
        </p:spPr>
        <p:txBody>
          <a:bodyPr/>
          <a:lstStyle/>
          <a:p>
            <a:pPr algn="l"/>
            <a:r>
              <a:rPr lang="en-US" sz="3200">
                <a:solidFill>
                  <a:schemeClr val="tx1"/>
                </a:solidFill>
                <a:latin typeface="Gotham Light"/>
                <a:cs typeface="Gotham Light"/>
              </a:rPr>
              <a:t>Normal Distribution</a:t>
            </a:r>
            <a:endParaRPr lang="en-US" sz="3200" dirty="0">
              <a:solidFill>
                <a:schemeClr val="tx1"/>
              </a:solidFill>
              <a:latin typeface="Gotham Light"/>
              <a:cs typeface="Gotham Ligh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2AC2E0-59A4-17AB-7CF9-693F0A5E301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0720B4-62EC-4DE5-8947-4026BA8F455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21D2CA-87BE-B1F9-D065-5AB614F41EEB}"/>
              </a:ext>
            </a:extLst>
          </p:cNvPr>
          <p:cNvSpPr txBox="1"/>
          <p:nvPr/>
        </p:nvSpPr>
        <p:spPr>
          <a:xfrm>
            <a:off x="1703894" y="2779170"/>
            <a:ext cx="1996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dirty="0"/>
              <a:t>Use the Z value with the NORM.S.DIST() function to determine the probability that an observation will be less than or equal to x.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3A76CC8-E36E-916A-D14F-1E095FDCD3B6}"/>
                  </a:ext>
                </a:extLst>
              </p:cNvPr>
              <p:cNvSpPr txBox="1"/>
              <p:nvPr/>
            </p:nvSpPr>
            <p:spPr>
              <a:xfrm>
                <a:off x="6249987" y="6109684"/>
                <a:ext cx="9601200" cy="21004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8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8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8000" b="0" i="1" smtClean="0">
                              <a:latin typeface="Cambria Math" panose="02040503050406030204" pitchFamily="18" charset="0"/>
                            </a:rPr>
                            <m:t> − </m:t>
                          </m:r>
                          <m:r>
                            <a:rPr lang="en-US" sz="8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US" sz="8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r>
                        <a:rPr lang="en-US" sz="8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3A76CC8-E36E-916A-D14F-1E095FDCD3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9987" y="6109684"/>
                <a:ext cx="9601200" cy="21004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EB37B0E-ACCD-2113-7663-855863902272}"/>
              </a:ext>
            </a:extLst>
          </p:cNvPr>
          <p:cNvSpPr txBox="1"/>
          <p:nvPr/>
        </p:nvSpPr>
        <p:spPr>
          <a:xfrm>
            <a:off x="5335587" y="9547015"/>
            <a:ext cx="1313657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=NORM.S.DIST(</a:t>
            </a:r>
            <a:r>
              <a:rPr lang="en-US" i="1" dirty="0" err="1"/>
              <a:t>arg</a:t>
            </a:r>
            <a:r>
              <a:rPr lang="en-US" i="1" dirty="0"/>
              <a:t> 1 = Z, </a:t>
            </a:r>
            <a:r>
              <a:rPr lang="en-US" i="1" dirty="0" err="1"/>
              <a:t>arg</a:t>
            </a:r>
            <a:r>
              <a:rPr lang="en-US" i="1" dirty="0"/>
              <a:t> 2 = TRUE)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68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8006DF-C67B-AB7B-7B15-038C78149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Graph illustrating that in a normal distribution, 68% of observations fall within one standard deviation from the mean, 95% of observations fall within two standard deviations, and 99.7% of observations fall within three standard deviations of the mean.&#10;">
            <a:extLst>
              <a:ext uri="{FF2B5EF4-FFF2-40B4-BE49-F238E27FC236}">
                <a16:creationId xmlns:a16="http://schemas.microsoft.com/office/drawing/2014/main" id="{0C67925D-B59D-8C73-FAF1-CB6E35EEB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5759" y="3733799"/>
            <a:ext cx="11080103" cy="824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B0CF13-92D8-9F73-8E27-F73765C356C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40588" y="320675"/>
            <a:ext cx="16383000" cy="8699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217728" tIns="108864" rIns="217728" bIns="10886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5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 Black" panose="020B0604020202020204" pitchFamily="34" charset="0"/>
              </a:rPr>
              <a:t>Empirical Rule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B8671419-D87F-F942-3A64-D0444E4AB55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2187" y="12712701"/>
            <a:ext cx="17983200" cy="730250"/>
          </a:xfrm>
        </p:spPr>
        <p:txBody>
          <a:bodyPr/>
          <a:lstStyle/>
          <a:p>
            <a:pPr algn="l"/>
            <a:r>
              <a:rPr lang="en-US" sz="3200">
                <a:solidFill>
                  <a:schemeClr val="tx1"/>
                </a:solidFill>
                <a:latin typeface="Gotham Light"/>
                <a:cs typeface="Gotham Light"/>
              </a:rPr>
              <a:t>Normal Distribution</a:t>
            </a:r>
            <a:endParaRPr lang="en-US" sz="3200" dirty="0">
              <a:solidFill>
                <a:schemeClr val="tx1"/>
              </a:solidFill>
              <a:latin typeface="Gotham Light"/>
              <a:cs typeface="Gotham Ligh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EDD47F-50C6-A6B1-951E-DB130A5A94F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0720B4-62EC-4DE5-8947-4026BA8F455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0E52AB-4DCA-9078-B1E0-23D4012F296C}"/>
              </a:ext>
            </a:extLst>
          </p:cNvPr>
          <p:cNvSpPr txBox="1"/>
          <p:nvPr/>
        </p:nvSpPr>
        <p:spPr>
          <a:xfrm>
            <a:off x="565544" y="3733800"/>
            <a:ext cx="1335008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For a normal distribution:</a:t>
            </a:r>
          </a:p>
          <a:p>
            <a:endParaRPr lang="en-US" sz="4000" dirty="0"/>
          </a:p>
          <a:p>
            <a:r>
              <a:rPr lang="en-US" sz="4000" dirty="0"/>
              <a:t>68% of observations fall within +/- one standard deviation (1</a:t>
            </a:r>
            <a:r>
              <a:rPr lang="el-GR" sz="4000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/>
              <a:t>of the mean</a:t>
            </a:r>
          </a:p>
          <a:p>
            <a:endParaRPr lang="en-US" sz="4000" dirty="0"/>
          </a:p>
          <a:p>
            <a:r>
              <a:rPr lang="en-US" sz="4000" dirty="0"/>
              <a:t>95% of observations fall within two standard deviations (2</a:t>
            </a:r>
            <a:r>
              <a:rPr lang="el-GR" sz="4000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/>
              <a:t>of the mean</a:t>
            </a:r>
          </a:p>
          <a:p>
            <a:endParaRPr lang="en-US" sz="4000" dirty="0"/>
          </a:p>
          <a:p>
            <a:r>
              <a:rPr lang="en-US" sz="4000" dirty="0"/>
              <a:t>99.7% of observations fall within three standard deviations (3</a:t>
            </a:r>
            <a:r>
              <a:rPr lang="el-GR" sz="4000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/>
              <a:t>of the mean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0487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5F1CC8-4419-1147-B46E-B7A8E4BAC05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40588" y="320675"/>
            <a:ext cx="16383000" cy="8699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217728" tIns="108864" rIns="217728" bIns="10886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500" b="1" i="0" u="none" strike="noStrike" kern="1200" cap="all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 Black" panose="020B0604020202020204" pitchFamily="34" charset="0"/>
              </a:rPr>
              <a:t>Gooooooooooooals</a:t>
            </a:r>
            <a:endParaRPr kumimoji="0" lang="en-US" sz="45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Arial Black" panose="020B0604020202020204" pitchFamily="34" charset="0"/>
            </a:endParaRPr>
          </a:p>
        </p:txBody>
      </p:sp>
      <p:pic>
        <p:nvPicPr>
          <p:cNvPr id="6" name="Picture 2" descr="Soccer player celebrating making a goal. You can almost hear an announcer yelling, &quot;Goooooooooooooooal!&quot;">
            <a:extLst>
              <a:ext uri="{FF2B5EF4-FFF2-40B4-BE49-F238E27FC236}">
                <a16:creationId xmlns:a16="http://schemas.microsoft.com/office/drawing/2014/main" id="{5335ADDF-62CC-D4FD-C84F-8988F74F7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12" y="3581400"/>
            <a:ext cx="9346646" cy="587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B317E-4A76-0646-8965-1252315B4D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382257" y="3267118"/>
            <a:ext cx="12054688" cy="7181764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Define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event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outcome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Understand and explain the differences between classical, empirical, and subjective probability.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Apply rules of addition and multiplication to calculate joint probabilities with and without dependence factors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4520FC-AC22-6149-AFD8-B89EA52A8E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0720B4-62EC-4DE5-8947-4026BA8F455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E0CBE44-52AC-03A3-8D2C-587726183BD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2187" y="12712701"/>
            <a:ext cx="17983200" cy="730250"/>
          </a:xfrm>
        </p:spPr>
        <p:txBody>
          <a:bodyPr/>
          <a:lstStyle/>
          <a:p>
            <a:pPr algn="l"/>
            <a:r>
              <a:rPr lang="en-US" sz="3200">
                <a:solidFill>
                  <a:schemeClr val="tx1"/>
                </a:solidFill>
                <a:latin typeface="Gotham Light"/>
                <a:cs typeface="Gotham Light"/>
              </a:rPr>
              <a:t>Probability</a:t>
            </a:r>
            <a:endParaRPr lang="en-US" sz="3200" dirty="0">
              <a:solidFill>
                <a:schemeClr val="tx1"/>
              </a:solidFill>
              <a:latin typeface="Gotham Light"/>
              <a:cs typeface="Gotham Light"/>
            </a:endParaRPr>
          </a:p>
        </p:txBody>
      </p:sp>
    </p:spTree>
    <p:extLst>
      <p:ext uri="{BB962C8B-B14F-4D97-AF65-F5344CB8AC3E}">
        <p14:creationId xmlns:p14="http://schemas.microsoft.com/office/powerpoint/2010/main" val="189956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36EFA1-24A5-3DB7-B44E-78EB622E0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416505-34C6-B701-FB26-7BA4A50AE11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40588" y="320675"/>
            <a:ext cx="16383000" cy="8699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217728" tIns="108864" rIns="217728" bIns="10886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5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 Black" panose="020B0604020202020204" pitchFamily="34" charset="0"/>
              </a:rPr>
              <a:t>Definitions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0AF3242-1EF4-7E29-7C2E-09FDBF2BDA7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2187" y="12712701"/>
            <a:ext cx="17983200" cy="730250"/>
          </a:xfrm>
        </p:spPr>
        <p:txBody>
          <a:bodyPr/>
          <a:lstStyle/>
          <a:p>
            <a:pPr algn="l"/>
            <a:r>
              <a:rPr lang="en-US" sz="3200">
                <a:solidFill>
                  <a:schemeClr val="tx1"/>
                </a:solidFill>
                <a:latin typeface="Gotham Light"/>
                <a:cs typeface="Gotham Light"/>
              </a:rPr>
              <a:t>Probability</a:t>
            </a:r>
            <a:endParaRPr lang="en-US" sz="3200" dirty="0">
              <a:solidFill>
                <a:schemeClr val="tx1"/>
              </a:solidFill>
              <a:latin typeface="Gotham Light"/>
              <a:cs typeface="Gotham Ligh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06A010-3748-9893-3DA3-E8C905D43A1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0720B4-62EC-4DE5-8947-4026BA8F455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185FF90-FEAB-9C57-3FB0-B60F9D6C0A99}"/>
              </a:ext>
            </a:extLst>
          </p:cNvPr>
          <p:cNvSpPr/>
          <p:nvPr/>
        </p:nvSpPr>
        <p:spPr>
          <a:xfrm>
            <a:off x="3582987" y="2819400"/>
            <a:ext cx="18440400" cy="9067863"/>
          </a:xfrm>
          <a:prstGeom prst="roundRect">
            <a:avLst/>
          </a:prstGeom>
          <a:solidFill>
            <a:schemeClr val="dk1">
              <a:alpha val="96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/>
              <a:t>Experiment: a process that leads to the occurrence of one  and only one of several possible results</a:t>
            </a:r>
          </a:p>
          <a:p>
            <a:endParaRPr lang="en-US" sz="4400" dirty="0"/>
          </a:p>
          <a:p>
            <a:endParaRPr lang="en-US" sz="4400" dirty="0"/>
          </a:p>
          <a:p>
            <a:r>
              <a:rPr lang="en-US" sz="4400" dirty="0"/>
              <a:t>Outcome: a particular result of an experiment</a:t>
            </a:r>
          </a:p>
          <a:p>
            <a:endParaRPr lang="en-US" sz="4400" dirty="0"/>
          </a:p>
          <a:p>
            <a:endParaRPr lang="en-US" sz="4400" dirty="0"/>
          </a:p>
          <a:p>
            <a:r>
              <a:rPr lang="en-US" sz="4400" dirty="0"/>
              <a:t>Event: a collection of one or more outcomes of an experiment</a:t>
            </a:r>
          </a:p>
          <a:p>
            <a:endParaRPr lang="en-US" sz="4400" dirty="0"/>
          </a:p>
          <a:p>
            <a:r>
              <a:rPr lang="en-US" sz="4400" dirty="0"/>
              <a:t>Probability: a value between 0 and 1 (inclusive) that represents the likelihood a particular event happens.</a:t>
            </a:r>
          </a:p>
        </p:txBody>
      </p:sp>
    </p:spTree>
    <p:extLst>
      <p:ext uri="{BB962C8B-B14F-4D97-AF65-F5344CB8AC3E}">
        <p14:creationId xmlns:p14="http://schemas.microsoft.com/office/powerpoint/2010/main" val="25947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F9C98-070F-C7A6-5494-A00CE0EFA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2FAB6E-8DB3-57EF-E881-77C26920298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40588" y="320675"/>
            <a:ext cx="16383000" cy="8699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217728" tIns="108864" rIns="217728" bIns="10886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5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 Black" panose="020B0604020202020204" pitchFamily="34" charset="0"/>
              </a:rPr>
              <a:t>Types of probability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1B4690C-E4E2-2FE4-8BE1-7962F79B4A6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2187" y="12712701"/>
            <a:ext cx="17983200" cy="730250"/>
          </a:xfrm>
        </p:spPr>
        <p:txBody>
          <a:bodyPr/>
          <a:lstStyle/>
          <a:p>
            <a:pPr algn="l"/>
            <a:r>
              <a:rPr lang="en-US" sz="3200">
                <a:solidFill>
                  <a:schemeClr val="tx1"/>
                </a:solidFill>
                <a:latin typeface="Gotham Light"/>
                <a:cs typeface="Gotham Light"/>
              </a:rPr>
              <a:t>Probability</a:t>
            </a:r>
            <a:endParaRPr lang="en-US" sz="3200" dirty="0">
              <a:solidFill>
                <a:schemeClr val="tx1"/>
              </a:solidFill>
              <a:latin typeface="Gotham Light"/>
              <a:cs typeface="Gotham Ligh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E15EF1-5290-FD44-3639-D6EA8835CD5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0720B4-62EC-4DE5-8947-4026BA8F455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6E341D7-76C2-344D-A7E4-5F190B753CAF}"/>
              </a:ext>
            </a:extLst>
          </p:cNvPr>
          <p:cNvSpPr/>
          <p:nvPr/>
        </p:nvSpPr>
        <p:spPr>
          <a:xfrm>
            <a:off x="894347" y="2133600"/>
            <a:ext cx="11277600" cy="10086808"/>
          </a:xfrm>
          <a:prstGeom prst="roundRect">
            <a:avLst/>
          </a:prstGeom>
          <a:solidFill>
            <a:schemeClr val="dk1">
              <a:alpha val="96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/>
              <a:t>Classical probability </a:t>
            </a:r>
            <a:r>
              <a:rPr lang="en-US" sz="4400" dirty="0"/>
              <a:t>assumes that the outcomes of an experiment are equally likely.</a:t>
            </a:r>
          </a:p>
          <a:p>
            <a:endParaRPr lang="en-US" sz="4400" dirty="0"/>
          </a:p>
          <a:p>
            <a:endParaRPr lang="en-US" sz="4400" dirty="0"/>
          </a:p>
          <a:p>
            <a:r>
              <a:rPr lang="en-US" sz="4800" b="1" dirty="0"/>
              <a:t>Empirical probability </a:t>
            </a:r>
            <a:r>
              <a:rPr lang="en-US" sz="4400" dirty="0"/>
              <a:t>is based on observation, counting, and recording experimental outcomes (historical data).</a:t>
            </a:r>
          </a:p>
          <a:p>
            <a:endParaRPr lang="en-US" sz="4400" dirty="0"/>
          </a:p>
          <a:p>
            <a:endParaRPr lang="en-US" sz="4400" dirty="0"/>
          </a:p>
          <a:p>
            <a:r>
              <a:rPr lang="en-US" sz="4800" b="1" dirty="0"/>
              <a:t>Subjective probability </a:t>
            </a:r>
            <a:r>
              <a:rPr lang="en-US" sz="4400" dirty="0"/>
              <a:t>is assigned by an individual based on whatever information is available (forecast).</a:t>
            </a:r>
          </a:p>
        </p:txBody>
      </p:sp>
      <p:pic>
        <p:nvPicPr>
          <p:cNvPr id="3" name="dumb and dumber">
            <a:hlinkClick r:id="" action="ppaction://media"/>
            <a:extLst>
              <a:ext uri="{FF2B5EF4-FFF2-40B4-BE49-F238E27FC236}">
                <a16:creationId xmlns:a16="http://schemas.microsoft.com/office/drawing/2014/main" id="{549D82E8-CA32-1475-5F2D-E966094DE86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143232" y="3886200"/>
            <a:ext cx="10349596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0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7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8006DF-C67B-AB7B-7B15-038C78149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B0CF13-92D8-9F73-8E27-F73765C356C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40588" y="320675"/>
            <a:ext cx="16383000" cy="8699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217728" tIns="108864" rIns="217728" bIns="10886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5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 Black" panose="020B0604020202020204" pitchFamily="34" charset="0"/>
              </a:rPr>
              <a:t>Rule of Addition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B8671419-D87F-F942-3A64-D0444E4AB55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2187" y="12712701"/>
            <a:ext cx="17983200" cy="730250"/>
          </a:xfrm>
        </p:spPr>
        <p:txBody>
          <a:bodyPr/>
          <a:lstStyle/>
          <a:p>
            <a:pPr algn="l"/>
            <a:r>
              <a:rPr lang="en-US" sz="3200">
                <a:solidFill>
                  <a:schemeClr val="tx1"/>
                </a:solidFill>
                <a:latin typeface="Gotham Light"/>
                <a:cs typeface="Gotham Light"/>
              </a:rPr>
              <a:t>Probability</a:t>
            </a:r>
            <a:endParaRPr lang="en-US" sz="3200" dirty="0">
              <a:solidFill>
                <a:schemeClr val="tx1"/>
              </a:solidFill>
              <a:latin typeface="Gotham Light"/>
              <a:cs typeface="Gotham Ligh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EDD47F-50C6-A6B1-951E-DB130A5A94F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0720B4-62EC-4DE5-8947-4026BA8F455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0E52AB-4DCA-9078-B1E0-23D4012F296C}"/>
              </a:ext>
            </a:extLst>
          </p:cNvPr>
          <p:cNvSpPr txBox="1"/>
          <p:nvPr/>
        </p:nvSpPr>
        <p:spPr>
          <a:xfrm>
            <a:off x="763587" y="4724400"/>
            <a:ext cx="104394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The probability of an event happening plus the probability of it not happening sum to one. (mutual exclusivity &amp; collective exhaustion</a:t>
            </a:r>
          </a:p>
          <a:p>
            <a:endParaRPr lang="en-US" sz="4400" dirty="0"/>
          </a:p>
          <a:p>
            <a:r>
              <a:rPr lang="en-US" sz="4400" dirty="0"/>
              <a:t>Joint probability measures the likelihood that two or more events will happen concurrently</a:t>
            </a:r>
          </a:p>
          <a:p>
            <a:endParaRPr lang="en-US" sz="4400" dirty="0"/>
          </a:p>
          <a:p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1311BEB-3CB8-49EA-5196-DF9E242C4EE5}"/>
                  </a:ext>
                </a:extLst>
              </p:cNvPr>
              <p:cNvSpPr txBox="1"/>
              <p:nvPr/>
            </p:nvSpPr>
            <p:spPr>
              <a:xfrm>
                <a:off x="992187" y="2367646"/>
                <a:ext cx="12117933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5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𝑜𝑟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5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5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1311BEB-3CB8-49EA-5196-DF9E242C4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187" y="2367646"/>
                <a:ext cx="12117933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6AEA7982-33A0-F629-F674-5432C288F6E8}"/>
              </a:ext>
            </a:extLst>
          </p:cNvPr>
          <p:cNvSpPr/>
          <p:nvPr/>
        </p:nvSpPr>
        <p:spPr>
          <a:xfrm>
            <a:off x="14155737" y="5872952"/>
            <a:ext cx="5257799" cy="5682781"/>
          </a:xfrm>
          <a:prstGeom prst="ellipse">
            <a:avLst/>
          </a:prstGeom>
          <a:solidFill>
            <a:schemeClr val="accent5">
              <a:lumMod val="50000"/>
              <a:alpha val="76000"/>
            </a:schemeClr>
          </a:solidFill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AE97BD7-ED8A-81EA-F48D-2439A87DB7AC}"/>
              </a:ext>
            </a:extLst>
          </p:cNvPr>
          <p:cNvSpPr/>
          <p:nvPr/>
        </p:nvSpPr>
        <p:spPr>
          <a:xfrm>
            <a:off x="16784637" y="4859319"/>
            <a:ext cx="4381499" cy="4191000"/>
          </a:xfrm>
          <a:prstGeom prst="ellipse">
            <a:avLst/>
          </a:prstGeom>
          <a:solidFill>
            <a:srgbClr val="FF0000">
              <a:alpha val="50000"/>
            </a:srgbClr>
          </a:solidFill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CF28B0-540D-D8F0-F1AA-817211D35AF5}"/>
              </a:ext>
            </a:extLst>
          </p:cNvPr>
          <p:cNvSpPr txBox="1"/>
          <p:nvPr/>
        </p:nvSpPr>
        <p:spPr>
          <a:xfrm>
            <a:off x="17146587" y="6858000"/>
            <a:ext cx="18288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A &amp; 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FF0DA4-52D5-43EB-9D7D-6A320AD02440}"/>
              </a:ext>
            </a:extLst>
          </p:cNvPr>
          <p:cNvSpPr txBox="1"/>
          <p:nvPr/>
        </p:nvSpPr>
        <p:spPr>
          <a:xfrm>
            <a:off x="18975386" y="5486400"/>
            <a:ext cx="106680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460438-77D6-3C3D-BAA2-93E28942DB2A}"/>
              </a:ext>
            </a:extLst>
          </p:cNvPr>
          <p:cNvSpPr txBox="1"/>
          <p:nvPr/>
        </p:nvSpPr>
        <p:spPr>
          <a:xfrm>
            <a:off x="15432088" y="8673292"/>
            <a:ext cx="106680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00020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D5E04-A80A-6273-76E4-7C6712B04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BAD4DE-931C-58E2-3942-E2E997F4B74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40588" y="320675"/>
            <a:ext cx="16383000" cy="8699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217728" tIns="108864" rIns="217728" bIns="10886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5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 Black" panose="020B0604020202020204" pitchFamily="34" charset="0"/>
              </a:rPr>
              <a:t>Rule of Multiplication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D984DE87-6CD7-FE25-EC15-8A6D1E70168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2187" y="12712701"/>
            <a:ext cx="17983200" cy="730250"/>
          </a:xfrm>
        </p:spPr>
        <p:txBody>
          <a:bodyPr/>
          <a:lstStyle/>
          <a:p>
            <a:pPr algn="l"/>
            <a:r>
              <a:rPr lang="en-US" sz="3200">
                <a:solidFill>
                  <a:schemeClr val="tx1"/>
                </a:solidFill>
                <a:latin typeface="Gotham Light"/>
                <a:cs typeface="Gotham Light"/>
              </a:rPr>
              <a:t>Probability</a:t>
            </a:r>
            <a:endParaRPr lang="en-US" sz="3200" dirty="0">
              <a:solidFill>
                <a:schemeClr val="tx1"/>
              </a:solidFill>
              <a:latin typeface="Gotham Light"/>
              <a:cs typeface="Gotham Ligh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E6C331-12EB-3634-3056-6E680E4CBDC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0720B4-62EC-4DE5-8947-4026BA8F455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A32869-003D-F333-BE5E-1612B0C501BB}"/>
              </a:ext>
            </a:extLst>
          </p:cNvPr>
          <p:cNvSpPr txBox="1"/>
          <p:nvPr/>
        </p:nvSpPr>
        <p:spPr>
          <a:xfrm>
            <a:off x="763587" y="4724400"/>
            <a:ext cx="10439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In statistics, independence means that the outcomes of two events have no impact on each other</a:t>
            </a:r>
          </a:p>
          <a:p>
            <a:endParaRPr lang="en-US" sz="4400" dirty="0"/>
          </a:p>
          <a:p>
            <a:r>
              <a:rPr lang="en-US" sz="4400" dirty="0"/>
              <a:t>Joint probability measures the likelihood that two or more events will happen concurrently</a:t>
            </a:r>
          </a:p>
          <a:p>
            <a:endParaRPr lang="en-US" sz="4400" dirty="0"/>
          </a:p>
          <a:p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934CB22-912D-69A7-2E37-3794046C7ED2}"/>
                  </a:ext>
                </a:extLst>
              </p:cNvPr>
              <p:cNvSpPr txBox="1"/>
              <p:nvPr/>
            </p:nvSpPr>
            <p:spPr>
              <a:xfrm>
                <a:off x="1830387" y="2434464"/>
                <a:ext cx="7654627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5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𝑎𝑛𝑑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5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5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934CB22-912D-69A7-2E37-3794046C7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387" y="2434464"/>
                <a:ext cx="7654627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3280BDFA-AFCA-DEC3-A702-D359B8D84583}"/>
              </a:ext>
            </a:extLst>
          </p:cNvPr>
          <p:cNvSpPr/>
          <p:nvPr/>
        </p:nvSpPr>
        <p:spPr>
          <a:xfrm>
            <a:off x="14155737" y="5872952"/>
            <a:ext cx="5257799" cy="5682781"/>
          </a:xfrm>
          <a:prstGeom prst="ellipse">
            <a:avLst/>
          </a:prstGeom>
          <a:solidFill>
            <a:schemeClr val="accent5">
              <a:lumMod val="50000"/>
              <a:alpha val="76000"/>
            </a:schemeClr>
          </a:solidFill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B1B87A9-F827-65FA-09DD-06DE89C5E4E7}"/>
              </a:ext>
            </a:extLst>
          </p:cNvPr>
          <p:cNvSpPr/>
          <p:nvPr/>
        </p:nvSpPr>
        <p:spPr>
          <a:xfrm>
            <a:off x="16784637" y="4859319"/>
            <a:ext cx="4381499" cy="4191000"/>
          </a:xfrm>
          <a:prstGeom prst="ellipse">
            <a:avLst/>
          </a:prstGeom>
          <a:solidFill>
            <a:srgbClr val="FF0000">
              <a:alpha val="50000"/>
            </a:srgbClr>
          </a:solidFill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1D3B7D-15EF-23A4-22BF-B759E4152864}"/>
              </a:ext>
            </a:extLst>
          </p:cNvPr>
          <p:cNvSpPr txBox="1"/>
          <p:nvPr/>
        </p:nvSpPr>
        <p:spPr>
          <a:xfrm>
            <a:off x="17146587" y="6858000"/>
            <a:ext cx="18288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A &amp; 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39C1AB-DB79-5197-F500-E58C4A7CD104}"/>
              </a:ext>
            </a:extLst>
          </p:cNvPr>
          <p:cNvSpPr txBox="1"/>
          <p:nvPr/>
        </p:nvSpPr>
        <p:spPr>
          <a:xfrm>
            <a:off x="18975386" y="5486400"/>
            <a:ext cx="106680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AECBD2-0FF3-08CF-17ED-FFF298B7C534}"/>
              </a:ext>
            </a:extLst>
          </p:cNvPr>
          <p:cNvSpPr txBox="1"/>
          <p:nvPr/>
        </p:nvSpPr>
        <p:spPr>
          <a:xfrm>
            <a:off x="15432088" y="8673292"/>
            <a:ext cx="106680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2897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33D797-1E89-D539-34A7-85F5C04E7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884ADD-837C-CF9B-295A-BC7085715B6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40588" y="320675"/>
            <a:ext cx="16383000" cy="8699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217728" tIns="108864" rIns="217728" bIns="10886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5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 Black" panose="020B0604020202020204" pitchFamily="34" charset="0"/>
              </a:rPr>
              <a:t>Questions?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543C908-B042-C151-8034-01A6698FC33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2187" y="12712701"/>
            <a:ext cx="17983200" cy="730250"/>
          </a:xfrm>
        </p:spPr>
        <p:txBody>
          <a:bodyPr/>
          <a:lstStyle/>
          <a:p>
            <a:pPr algn="l"/>
            <a:r>
              <a:rPr lang="en-US" sz="3200">
                <a:solidFill>
                  <a:schemeClr val="tx1"/>
                </a:solidFill>
                <a:latin typeface="Gotham Light"/>
                <a:cs typeface="Gotham Light"/>
              </a:rPr>
              <a:t>Probability</a:t>
            </a:r>
            <a:endParaRPr lang="en-US" sz="3200" dirty="0">
              <a:solidFill>
                <a:schemeClr val="tx1"/>
              </a:solidFill>
              <a:latin typeface="Gotham Light"/>
              <a:cs typeface="Gotham Ligh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928EB7-519C-CA25-AED9-CFA3A988F76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0720B4-62EC-4DE5-8947-4026BA8F455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76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8DCF9-EE1A-70A8-B902-C082BD4EE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C8A466-E3A3-B9A4-AE2C-3E85E8F4EBD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40588" y="320675"/>
            <a:ext cx="16383000" cy="8699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217728" tIns="108864" rIns="217728" bIns="10886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5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 Black" panose="020B0604020202020204" pitchFamily="34" charset="0"/>
              </a:rPr>
              <a:t>Combinatorics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AC54372-825B-8037-2ECC-FC2DD111411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2187" y="12712701"/>
            <a:ext cx="17983200" cy="730250"/>
          </a:xfrm>
        </p:spPr>
        <p:txBody>
          <a:bodyPr/>
          <a:lstStyle/>
          <a:p>
            <a:pPr algn="l"/>
            <a:r>
              <a:rPr lang="en-US" sz="3200">
                <a:solidFill>
                  <a:schemeClr val="tx1"/>
                </a:solidFill>
                <a:latin typeface="Gotham Light"/>
                <a:cs typeface="Gotham Light"/>
              </a:rPr>
              <a:t>Probability</a:t>
            </a:r>
            <a:endParaRPr lang="en-US" sz="3200" dirty="0">
              <a:solidFill>
                <a:schemeClr val="tx1"/>
              </a:solidFill>
              <a:latin typeface="Gotham Light"/>
              <a:cs typeface="Gotham Ligh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52A06E-F616-64C3-9984-325BC0F74DC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0720B4-62EC-4DE5-8947-4026BA8F455F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2E9B95B-B77C-DF78-7502-B15633F031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788397"/>
              </p:ext>
            </p:extLst>
          </p:nvPr>
        </p:nvGraphicFramePr>
        <p:xfrm>
          <a:off x="2135187" y="5655639"/>
          <a:ext cx="7339003" cy="3124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4" imgW="1968480" imgH="838080" progId="Equation.DSMT4">
                  <p:embed/>
                </p:oleObj>
              </mc:Choice>
              <mc:Fallback>
                <p:oleObj name="Equation" r:id="rId4" imgW="1968480" imgH="83808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5187" y="5655639"/>
                        <a:ext cx="7339003" cy="31249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AD5EFA6-C467-28C9-ED7C-A2335977C45C}"/>
              </a:ext>
            </a:extLst>
          </p:cNvPr>
          <p:cNvSpPr txBox="1"/>
          <p:nvPr/>
        </p:nvSpPr>
        <p:spPr>
          <a:xfrm>
            <a:off x="6630987" y="9020174"/>
            <a:ext cx="11904831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where</a:t>
            </a:r>
          </a:p>
          <a:p>
            <a:pPr algn="l"/>
            <a:endParaRPr lang="en-US" dirty="0"/>
          </a:p>
          <a:p>
            <a:pPr algn="l"/>
            <a:r>
              <a:rPr lang="en-US" i="1" dirty="0"/>
              <a:t>r</a:t>
            </a:r>
            <a:r>
              <a:rPr lang="en-US" dirty="0"/>
              <a:t> = the number selected from a group of</a:t>
            </a:r>
          </a:p>
          <a:p>
            <a:pPr algn="l"/>
            <a:endParaRPr lang="en-US" dirty="0"/>
          </a:p>
          <a:p>
            <a:pPr algn="l"/>
            <a:r>
              <a:rPr lang="en-US" i="1" dirty="0"/>
              <a:t>n</a:t>
            </a:r>
            <a:r>
              <a:rPr lang="en-US" dirty="0"/>
              <a:t> objects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B0591B3-4EE3-78A3-973F-CED18961FB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4514078"/>
              </p:ext>
            </p:extLst>
          </p:nvPr>
        </p:nvGraphicFramePr>
        <p:xfrm>
          <a:off x="1110873" y="2136403"/>
          <a:ext cx="18491787" cy="2418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6" imgW="6019560" imgH="787320" progId="Equation.DSMT4">
                  <p:embed/>
                </p:oleObj>
              </mc:Choice>
              <mc:Fallback>
                <p:oleObj name="Equation" r:id="rId6" imgW="6019560" imgH="78732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E642923E-3C73-327F-A27A-C246C866E1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10873" y="2136403"/>
                        <a:ext cx="18491787" cy="24187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142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BC8EAF-83C8-8A45-8E49-27B29AA417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9025" y="1828800"/>
            <a:ext cx="23525162" cy="2438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217728" tIns="108864" rIns="217728" bIns="10886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8000" cap="all" dirty="0">
                <a:solidFill>
                  <a:schemeClr val="bg1"/>
                </a:solidFill>
              </a:rPr>
              <a:t>What is normal anyway?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E4025-2527-4946-9A33-E3D85C1ACAF1}"/>
              </a:ext>
            </a:extLst>
          </p:cNvPr>
          <p:cNvSpPr>
            <a:spLocks/>
          </p:cNvSpPr>
          <p:nvPr/>
        </p:nvSpPr>
        <p:spPr>
          <a:xfrm>
            <a:off x="1068388" y="10210800"/>
            <a:ext cx="18440400" cy="292258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217728" tIns="108864" rIns="217728" bIns="108864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BUSI 2305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Business Statistics</a:t>
            </a:r>
            <a:endParaRPr kumimoji="0" lang="en-US" sz="7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35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5812"/>
    </mc:Choice>
    <mc:Fallback xmlns="">
      <p:transition advTm="45812"/>
    </mc:Fallback>
  </mc:AlternateContent>
</p:sld>
</file>

<file path=ppt/theme/theme1.xml><?xml version="1.0" encoding="utf-8"?>
<a:theme xmlns:a="http://schemas.openxmlformats.org/drawingml/2006/main" name="Office Theme">
  <a:themeElements>
    <a:clrScheme name="Prez Report">
      <a:dk1>
        <a:srgbClr val="4A2A7C"/>
      </a:dk1>
      <a:lt1>
        <a:srgbClr val="FFFFFF"/>
      </a:lt1>
      <a:dk2>
        <a:srgbClr val="492B7E"/>
      </a:dk2>
      <a:lt2>
        <a:srgbClr val="FEFFFF"/>
      </a:lt2>
      <a:accent1>
        <a:srgbClr val="C7D544"/>
      </a:accent1>
      <a:accent2>
        <a:srgbClr val="00AFAA"/>
      </a:accent2>
      <a:accent3>
        <a:srgbClr val="A5A5A5"/>
      </a:accent3>
      <a:accent4>
        <a:srgbClr val="FF47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11033</TotalTime>
  <Words>663</Words>
  <Application>Microsoft Office PowerPoint</Application>
  <PresentationFormat>Custom</PresentationFormat>
  <Paragraphs>138</Paragraphs>
  <Slides>14</Slides>
  <Notes>14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Arial Narrow</vt:lpstr>
      <vt:lpstr>Calibri</vt:lpstr>
      <vt:lpstr>Cambria Math</vt:lpstr>
      <vt:lpstr>Gotham Light</vt:lpstr>
      <vt:lpstr>Office Theme</vt:lpstr>
      <vt:lpstr>Equation</vt:lpstr>
      <vt:lpstr>What are the odds?</vt:lpstr>
      <vt:lpstr>Gooooooooooooals</vt:lpstr>
      <vt:lpstr>Definitions</vt:lpstr>
      <vt:lpstr>Types of probability</vt:lpstr>
      <vt:lpstr>Rule of Addition</vt:lpstr>
      <vt:lpstr>Rule of Multiplication</vt:lpstr>
      <vt:lpstr>Questions?</vt:lpstr>
      <vt:lpstr>Combinatorics</vt:lpstr>
      <vt:lpstr>What is normal anyway?</vt:lpstr>
      <vt:lpstr>Gooooooooooooals</vt:lpstr>
      <vt:lpstr>Characteristics of a normal distribution</vt:lpstr>
      <vt:lpstr>Standard normal distribution</vt:lpstr>
      <vt:lpstr>Z value</vt:lpstr>
      <vt:lpstr>Empirical Rule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C1</dc:title>
  <dc:subject>What is</dc:subject>
  <dc:creator>user</dc:creator>
  <cp:lastModifiedBy>r2427226@irtnet.austin.cc.tx.us</cp:lastModifiedBy>
  <cp:revision>267</cp:revision>
  <cp:lastPrinted>2026-01-10T04:02:08Z</cp:lastPrinted>
  <dcterms:created xsi:type="dcterms:W3CDTF">2018-07-11T02:24:06Z</dcterms:created>
  <dcterms:modified xsi:type="dcterms:W3CDTF">2026-02-23T19:53:30Z</dcterms:modified>
</cp:coreProperties>
</file>