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5" r:id="rId2"/>
    <p:sldId id="308" r:id="rId3"/>
    <p:sldId id="346" r:id="rId4"/>
    <p:sldId id="347" r:id="rId5"/>
    <p:sldId id="348" r:id="rId6"/>
    <p:sldId id="360" r:id="rId7"/>
    <p:sldId id="350" r:id="rId8"/>
    <p:sldId id="351" r:id="rId9"/>
    <p:sldId id="358" r:id="rId10"/>
    <p:sldId id="352" r:id="rId11"/>
    <p:sldId id="353" r:id="rId12"/>
    <p:sldId id="354" r:id="rId13"/>
    <p:sldId id="355" r:id="rId14"/>
    <p:sldId id="356" r:id="rId15"/>
    <p:sldId id="349" r:id="rId16"/>
    <p:sldId id="359" r:id="rId17"/>
  </p:sldIdLst>
  <p:sldSz cx="24387175" cy="13716000"/>
  <p:notesSz cx="6858000" cy="91440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B323"/>
    <a:srgbClr val="F3FD77"/>
    <a:srgbClr val="6786B8"/>
    <a:srgbClr val="E2F5E1"/>
    <a:srgbClr val="85888B"/>
    <a:srgbClr val="E3CC57"/>
    <a:srgbClr val="4A5360"/>
    <a:srgbClr val="6E6083"/>
    <a:srgbClr val="C1D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76196" autoAdjust="0"/>
  </p:normalViewPr>
  <p:slideViewPr>
    <p:cSldViewPr>
      <p:cViewPr varScale="1">
        <p:scale>
          <a:sx n="26" d="100"/>
          <a:sy n="26" d="100"/>
        </p:scale>
        <p:origin x="912" y="44"/>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
    </p:cViewPr>
  </p:sorterViewPr>
  <p:notesViewPr>
    <p:cSldViewPr>
      <p:cViewPr varScale="1">
        <p:scale>
          <a:sx n="99" d="100"/>
          <a:sy n="99" d="100"/>
        </p:scale>
        <p:origin x="306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My%20Drive\ACC%20-%20Ba\Statistics%20-%20BUSI%202305\PPT%20Graph%20repository.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ACC%20-%20Ba\Statistics%20-%20BUSI%202305\PPT%20Graph%20reposito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My%20Drive\ACC%20-%20Ba\Statistics%20-%20BUSI%202305\PPT%20Graph%20repositor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G:\My%20Drive\ACC%20-%20Ba\Statistics%20-%20BUSI%202305\PPT%20Graph%20repository.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G:\My%20Drive\ACC%20-%20Ba\Statistics%20-%20BUSI%202305\PPT%20Graph%20reposito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0" b="0" i="0" u="none" strike="noStrike" kern="1200" spc="0" baseline="0">
                <a:solidFill>
                  <a:schemeClr val="tx1">
                    <a:lumMod val="65000"/>
                    <a:lumOff val="35000"/>
                  </a:schemeClr>
                </a:solidFill>
                <a:latin typeface="+mn-lt"/>
                <a:ea typeface="+mn-ea"/>
                <a:cs typeface="+mn-cs"/>
              </a:defRPr>
            </a:pPr>
            <a:r>
              <a:rPr lang="en-US" sz="6000" dirty="0"/>
              <a:t>Pie Chart?</a:t>
            </a:r>
          </a:p>
        </c:rich>
      </c:tx>
      <c:overlay val="0"/>
      <c:spPr>
        <a:noFill/>
        <a:ln>
          <a:noFill/>
        </a:ln>
        <a:effectLst/>
      </c:spPr>
      <c:txPr>
        <a:bodyPr rot="0" spcFirstLastPara="1" vertOverflow="ellipsis" vert="horz" wrap="square" anchor="ctr" anchorCtr="1"/>
        <a:lstStyle/>
        <a:p>
          <a:pPr>
            <a:defRPr sz="6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6835476815398078"/>
          <c:y val="0.28282407407407412"/>
          <c:w val="0.31329068241469815"/>
          <c:h val="0.52215113735783025"/>
        </c:manualLayout>
      </c:layout>
      <c:pieChart>
        <c:varyColors val="1"/>
        <c:ser>
          <c:idx val="0"/>
          <c:order val="0"/>
          <c:dPt>
            <c:idx val="0"/>
            <c:bubble3D val="0"/>
            <c:spPr>
              <a:solidFill>
                <a:schemeClr val="accent4">
                  <a:tint val="43000"/>
                </a:schemeClr>
              </a:solidFill>
              <a:ln w="19050">
                <a:solidFill>
                  <a:schemeClr val="lt1"/>
                </a:solidFill>
              </a:ln>
              <a:effectLst/>
            </c:spPr>
            <c:extLst>
              <c:ext xmlns:c16="http://schemas.microsoft.com/office/drawing/2014/chart" uri="{C3380CC4-5D6E-409C-BE32-E72D297353CC}">
                <c16:uniqueId val="{00000001-DBBD-4C75-9010-C52FC5392706}"/>
              </c:ext>
            </c:extLst>
          </c:dPt>
          <c:dPt>
            <c:idx val="1"/>
            <c:bubble3D val="0"/>
            <c:spPr>
              <a:solidFill>
                <a:schemeClr val="accent4">
                  <a:tint val="56000"/>
                </a:schemeClr>
              </a:solidFill>
              <a:ln w="19050">
                <a:solidFill>
                  <a:schemeClr val="lt1"/>
                </a:solidFill>
              </a:ln>
              <a:effectLst/>
            </c:spPr>
            <c:extLst>
              <c:ext xmlns:c16="http://schemas.microsoft.com/office/drawing/2014/chart" uri="{C3380CC4-5D6E-409C-BE32-E72D297353CC}">
                <c16:uniqueId val="{00000003-DBBD-4C75-9010-C52FC5392706}"/>
              </c:ext>
            </c:extLst>
          </c:dPt>
          <c:dPt>
            <c:idx val="2"/>
            <c:bubble3D val="0"/>
            <c:spPr>
              <a:solidFill>
                <a:schemeClr val="accent4">
                  <a:tint val="69000"/>
                </a:schemeClr>
              </a:solidFill>
              <a:ln w="19050">
                <a:solidFill>
                  <a:schemeClr val="lt1"/>
                </a:solidFill>
              </a:ln>
              <a:effectLst/>
            </c:spPr>
            <c:extLst>
              <c:ext xmlns:c16="http://schemas.microsoft.com/office/drawing/2014/chart" uri="{C3380CC4-5D6E-409C-BE32-E72D297353CC}">
                <c16:uniqueId val="{00000005-DBBD-4C75-9010-C52FC5392706}"/>
              </c:ext>
            </c:extLst>
          </c:dPt>
          <c:dPt>
            <c:idx val="3"/>
            <c:bubble3D val="0"/>
            <c:spPr>
              <a:solidFill>
                <a:schemeClr val="accent4">
                  <a:tint val="81000"/>
                </a:schemeClr>
              </a:solidFill>
              <a:ln w="19050">
                <a:solidFill>
                  <a:schemeClr val="lt1"/>
                </a:solidFill>
              </a:ln>
              <a:effectLst/>
            </c:spPr>
            <c:extLst>
              <c:ext xmlns:c16="http://schemas.microsoft.com/office/drawing/2014/chart" uri="{C3380CC4-5D6E-409C-BE32-E72D297353CC}">
                <c16:uniqueId val="{00000007-DBBD-4C75-9010-C52FC5392706}"/>
              </c:ext>
            </c:extLst>
          </c:dPt>
          <c:dPt>
            <c:idx val="4"/>
            <c:bubble3D val="0"/>
            <c:spPr>
              <a:solidFill>
                <a:schemeClr val="accent4">
                  <a:tint val="94000"/>
                </a:schemeClr>
              </a:solidFill>
              <a:ln w="19050">
                <a:solidFill>
                  <a:schemeClr val="lt1"/>
                </a:solidFill>
              </a:ln>
              <a:effectLst/>
            </c:spPr>
            <c:extLst>
              <c:ext xmlns:c16="http://schemas.microsoft.com/office/drawing/2014/chart" uri="{C3380CC4-5D6E-409C-BE32-E72D297353CC}">
                <c16:uniqueId val="{00000009-DBBD-4C75-9010-C52FC5392706}"/>
              </c:ext>
            </c:extLst>
          </c:dPt>
          <c:dPt>
            <c:idx val="5"/>
            <c:bubble3D val="0"/>
            <c:spPr>
              <a:solidFill>
                <a:schemeClr val="accent4">
                  <a:shade val="93000"/>
                </a:schemeClr>
              </a:solidFill>
              <a:ln w="19050">
                <a:solidFill>
                  <a:schemeClr val="lt1"/>
                </a:solidFill>
              </a:ln>
              <a:effectLst/>
            </c:spPr>
            <c:extLst>
              <c:ext xmlns:c16="http://schemas.microsoft.com/office/drawing/2014/chart" uri="{C3380CC4-5D6E-409C-BE32-E72D297353CC}">
                <c16:uniqueId val="{0000000B-DBBD-4C75-9010-C52FC5392706}"/>
              </c:ext>
            </c:extLst>
          </c:dPt>
          <c:dPt>
            <c:idx val="6"/>
            <c:bubble3D val="0"/>
            <c:spPr>
              <a:solidFill>
                <a:schemeClr val="accent4">
                  <a:shade val="80000"/>
                </a:schemeClr>
              </a:solidFill>
              <a:ln w="19050">
                <a:solidFill>
                  <a:schemeClr val="lt1"/>
                </a:solidFill>
              </a:ln>
              <a:effectLst/>
            </c:spPr>
            <c:extLst>
              <c:ext xmlns:c16="http://schemas.microsoft.com/office/drawing/2014/chart" uri="{C3380CC4-5D6E-409C-BE32-E72D297353CC}">
                <c16:uniqueId val="{0000000D-DBBD-4C75-9010-C52FC5392706}"/>
              </c:ext>
            </c:extLst>
          </c:dPt>
          <c:dPt>
            <c:idx val="7"/>
            <c:bubble3D val="0"/>
            <c:spPr>
              <a:solidFill>
                <a:schemeClr val="accent4">
                  <a:shade val="68000"/>
                </a:schemeClr>
              </a:solidFill>
              <a:ln w="19050">
                <a:solidFill>
                  <a:schemeClr val="lt1"/>
                </a:solidFill>
              </a:ln>
              <a:effectLst/>
            </c:spPr>
            <c:extLst>
              <c:ext xmlns:c16="http://schemas.microsoft.com/office/drawing/2014/chart" uri="{C3380CC4-5D6E-409C-BE32-E72D297353CC}">
                <c16:uniqueId val="{0000000F-DBBD-4C75-9010-C52FC5392706}"/>
              </c:ext>
            </c:extLst>
          </c:dPt>
          <c:dPt>
            <c:idx val="8"/>
            <c:bubble3D val="0"/>
            <c:spPr>
              <a:solidFill>
                <a:schemeClr val="accent4">
                  <a:shade val="55000"/>
                </a:schemeClr>
              </a:solidFill>
              <a:ln w="19050">
                <a:solidFill>
                  <a:schemeClr val="lt1"/>
                </a:solidFill>
              </a:ln>
              <a:effectLst/>
            </c:spPr>
            <c:extLst>
              <c:ext xmlns:c16="http://schemas.microsoft.com/office/drawing/2014/chart" uri="{C3380CC4-5D6E-409C-BE32-E72D297353CC}">
                <c16:uniqueId val="{00000011-DBBD-4C75-9010-C52FC5392706}"/>
              </c:ext>
            </c:extLst>
          </c:dPt>
          <c:dPt>
            <c:idx val="9"/>
            <c:bubble3D val="0"/>
            <c:spPr>
              <a:solidFill>
                <a:schemeClr val="accent4">
                  <a:shade val="42000"/>
                </a:schemeClr>
              </a:solidFill>
              <a:ln w="19050">
                <a:solidFill>
                  <a:schemeClr val="lt1"/>
                </a:solidFill>
              </a:ln>
              <a:effectLst/>
            </c:spPr>
            <c:extLst>
              <c:ext xmlns:c16="http://schemas.microsoft.com/office/drawing/2014/chart" uri="{C3380CC4-5D6E-409C-BE32-E72D297353CC}">
                <c16:uniqueId val="{00000013-DBBD-4C75-9010-C52FC5392706}"/>
              </c:ext>
            </c:extLst>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Bar etc. labels'!$A$2:$A$11</c:f>
              <c:strCache>
                <c:ptCount val="10"/>
                <c:pt idx="0">
                  <c:v>Apple Pie</c:v>
                </c:pt>
                <c:pt idx="1">
                  <c:v>Key Lime Pie</c:v>
                </c:pt>
                <c:pt idx="2">
                  <c:v>Chicken Pot Pie</c:v>
                </c:pt>
                <c:pt idx="3">
                  <c:v>Frito Pie</c:v>
                </c:pt>
                <c:pt idx="4">
                  <c:v>Raspberry Pie</c:v>
                </c:pt>
                <c:pt idx="5">
                  <c:v>Raspberry Pi</c:v>
                </c:pt>
                <c:pt idx="6">
                  <c:v>Popeyes</c:v>
                </c:pt>
                <c:pt idx="7">
                  <c:v>Paella</c:v>
                </c:pt>
                <c:pt idx="8">
                  <c:v>Magpie</c:v>
                </c:pt>
                <c:pt idx="9">
                  <c:v>Octopi</c:v>
                </c:pt>
              </c:strCache>
            </c:strRef>
          </c:cat>
          <c:val>
            <c:numRef>
              <c:f>'Pie, Bar etc. labels'!$B$2:$B$11</c:f>
              <c:numCache>
                <c:formatCode>General</c:formatCode>
                <c:ptCount val="10"/>
                <c:pt idx="0">
                  <c:v>9</c:v>
                </c:pt>
                <c:pt idx="1">
                  <c:v>3</c:v>
                </c:pt>
                <c:pt idx="2">
                  <c:v>8</c:v>
                </c:pt>
                <c:pt idx="3">
                  <c:v>7</c:v>
                </c:pt>
                <c:pt idx="4">
                  <c:v>5</c:v>
                </c:pt>
                <c:pt idx="5">
                  <c:v>9</c:v>
                </c:pt>
                <c:pt idx="6">
                  <c:v>11</c:v>
                </c:pt>
                <c:pt idx="7">
                  <c:v>8</c:v>
                </c:pt>
                <c:pt idx="8">
                  <c:v>4</c:v>
                </c:pt>
                <c:pt idx="9">
                  <c:v>11</c:v>
                </c:pt>
              </c:numCache>
            </c:numRef>
          </c:val>
          <c:extLst>
            <c:ext xmlns:c16="http://schemas.microsoft.com/office/drawing/2014/chart" uri="{C3380CC4-5D6E-409C-BE32-E72D297353CC}">
              <c16:uniqueId val="{00000014-DBBD-4C75-9010-C52FC539270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23609682708349497"/>
          <c:w val="0.42279206415986492"/>
          <c:h val="0.7630035413071111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0" b="0" i="0" u="none" strike="noStrike" kern="1200" spc="0" baseline="0">
                <a:solidFill>
                  <a:srgbClr val="000000"/>
                </a:solidFill>
                <a:latin typeface="+mn-lt"/>
                <a:ea typeface="+mn-ea"/>
                <a:cs typeface="+mn-cs"/>
              </a:defRPr>
            </a:pPr>
            <a:r>
              <a:rPr lang="en-US" sz="6000">
                <a:solidFill>
                  <a:srgbClr val="000000"/>
                </a:solidFill>
              </a:rPr>
              <a:t>Pies</a:t>
            </a:r>
            <a:r>
              <a:rPr lang="en-US" sz="6000" baseline="0">
                <a:solidFill>
                  <a:srgbClr val="000000"/>
                </a:solidFill>
              </a:rPr>
              <a:t> Sold at Bake Sale</a:t>
            </a:r>
            <a:endParaRPr lang="en-US" sz="6000">
              <a:solidFill>
                <a:srgbClr val="000000"/>
              </a:solidFill>
            </a:endParaRPr>
          </a:p>
        </c:rich>
      </c:tx>
      <c:layout>
        <c:manualLayout>
          <c:xMode val="edge"/>
          <c:yMode val="edge"/>
          <c:x val="0.1731572785598923"/>
          <c:y val="0.11269388944411199"/>
        </c:manualLayout>
      </c:layout>
      <c:overlay val="0"/>
      <c:spPr>
        <a:noFill/>
        <a:ln>
          <a:noFill/>
        </a:ln>
        <a:effectLst/>
      </c:spPr>
      <c:txPr>
        <a:bodyPr rot="0" spcFirstLastPara="1" vertOverflow="ellipsis" vert="horz" wrap="square" anchor="ctr" anchorCtr="1"/>
        <a:lstStyle/>
        <a:p>
          <a:pPr>
            <a:defRPr sz="60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091414371470056"/>
          <c:y val="0.24908236260421779"/>
          <c:w val="0.52716522239433583"/>
          <c:h val="0.55241389430503751"/>
        </c:manualLayout>
      </c:layout>
      <c:pieChart>
        <c:varyColors val="1"/>
        <c:ser>
          <c:idx val="0"/>
          <c:order val="0"/>
          <c:spPr>
            <a:ln>
              <a:noFill/>
            </a:ln>
          </c:spPr>
          <c:dPt>
            <c:idx val="0"/>
            <c:bubble3D val="0"/>
            <c:spPr>
              <a:solidFill>
                <a:srgbClr val="FF0000"/>
              </a:solidFill>
              <a:ln w="19050">
                <a:noFill/>
              </a:ln>
              <a:effectLst/>
            </c:spPr>
            <c:extLst>
              <c:ext xmlns:c16="http://schemas.microsoft.com/office/drawing/2014/chart" uri="{C3380CC4-5D6E-409C-BE32-E72D297353CC}">
                <c16:uniqueId val="{00000001-6A59-4568-80B7-EFA117BB74DC}"/>
              </c:ext>
            </c:extLst>
          </c:dPt>
          <c:dPt>
            <c:idx val="1"/>
            <c:bubble3D val="0"/>
            <c:spPr>
              <a:solidFill>
                <a:srgbClr val="00B050"/>
              </a:solidFill>
              <a:ln w="19050">
                <a:noFill/>
              </a:ln>
              <a:effectLst/>
            </c:spPr>
            <c:extLst>
              <c:ext xmlns:c16="http://schemas.microsoft.com/office/drawing/2014/chart" uri="{C3380CC4-5D6E-409C-BE32-E72D297353CC}">
                <c16:uniqueId val="{00000003-6A59-4568-80B7-EFA117BB74DC}"/>
              </c:ext>
            </c:extLst>
          </c:dPt>
          <c:dPt>
            <c:idx val="2"/>
            <c:bubble3D val="0"/>
            <c:spPr>
              <a:solidFill>
                <a:schemeClr val="accent4">
                  <a:lumMod val="50000"/>
                </a:schemeClr>
              </a:solidFill>
              <a:ln w="19050">
                <a:noFill/>
              </a:ln>
              <a:effectLst/>
            </c:spPr>
            <c:extLst>
              <c:ext xmlns:c16="http://schemas.microsoft.com/office/drawing/2014/chart" uri="{C3380CC4-5D6E-409C-BE32-E72D297353CC}">
                <c16:uniqueId val="{00000005-6A59-4568-80B7-EFA117BB74DC}"/>
              </c:ext>
            </c:extLst>
          </c:dPt>
          <c:dPt>
            <c:idx val="3"/>
            <c:bubble3D val="0"/>
            <c:spPr>
              <a:solidFill>
                <a:srgbClr val="FFFF00"/>
              </a:solidFill>
              <a:ln w="19050">
                <a:noFill/>
              </a:ln>
              <a:effectLst/>
            </c:spPr>
            <c:extLst>
              <c:ext xmlns:c16="http://schemas.microsoft.com/office/drawing/2014/chart" uri="{C3380CC4-5D6E-409C-BE32-E72D297353CC}">
                <c16:uniqueId val="{00000007-6A59-4568-80B7-EFA117BB74DC}"/>
              </c:ext>
            </c:extLst>
          </c:dPt>
          <c:dLbls>
            <c:dLbl>
              <c:idx val="0"/>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A59-4568-80B7-EFA117BB74DC}"/>
                </c:ext>
              </c:extLst>
            </c:dLbl>
            <c:dLbl>
              <c:idx val="1"/>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A59-4568-80B7-EFA117BB74DC}"/>
                </c:ext>
              </c:extLst>
            </c:dLbl>
            <c:dLbl>
              <c:idx val="2"/>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chemeClr val="accent5">
                          <a:lumMod val="20000"/>
                          <a:lumOff val="80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6A59-4568-80B7-EFA117BB74DC}"/>
                </c:ext>
              </c:extLst>
            </c:dLbl>
            <c:dLbl>
              <c:idx val="3"/>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rgbClr val="7030A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6A59-4568-80B7-EFA117BB74DC}"/>
                </c:ext>
              </c:extLst>
            </c:dLbl>
            <c:spPr>
              <a:noFill/>
              <a:ln>
                <a:noFill/>
              </a:ln>
              <a:effectLst/>
            </c:spPr>
            <c:txPr>
              <a:bodyPr rot="0" spcFirstLastPara="1" vertOverflow="ellipsis" vert="horz" wrap="square" lIns="38100" tIns="19050" rIns="38100" bIns="19050" anchor="ctr" anchorCtr="1">
                <a:spAutoFit/>
              </a:bodyPr>
              <a:lstStyle/>
              <a:p>
                <a:pPr>
                  <a:defRPr sz="6000" b="0" i="0" u="none" strike="noStrike" kern="1200" baseline="0">
                    <a:solidFill>
                      <a:schemeClr val="accent5">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Bar etc. labels'!$A$16:$A$19</c:f>
              <c:strCache>
                <c:ptCount val="4"/>
                <c:pt idx="0">
                  <c:v>Apple</c:v>
                </c:pt>
                <c:pt idx="1">
                  <c:v>Keylime</c:v>
                </c:pt>
                <c:pt idx="2">
                  <c:v>Pecan</c:v>
                </c:pt>
                <c:pt idx="3">
                  <c:v>Banana Cream</c:v>
                </c:pt>
              </c:strCache>
            </c:strRef>
          </c:cat>
          <c:val>
            <c:numRef>
              <c:f>'Pie, Bar etc. labels'!$B$16:$B$19</c:f>
              <c:numCache>
                <c:formatCode>General</c:formatCode>
                <c:ptCount val="4"/>
                <c:pt idx="0">
                  <c:v>8</c:v>
                </c:pt>
                <c:pt idx="1">
                  <c:v>5</c:v>
                </c:pt>
                <c:pt idx="2">
                  <c:v>4</c:v>
                </c:pt>
                <c:pt idx="3">
                  <c:v>6</c:v>
                </c:pt>
              </c:numCache>
            </c:numRef>
          </c:val>
          <c:extLst>
            <c:ext xmlns:c16="http://schemas.microsoft.com/office/drawing/2014/chart" uri="{C3380CC4-5D6E-409C-BE32-E72D297353CC}">
              <c16:uniqueId val="{00000008-6A59-4568-80B7-EFA117BB74D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4555502408678258E-2"/>
          <c:y val="0.84629855817386179"/>
          <c:w val="0.86343707904762379"/>
          <c:h val="0.12205610413332252"/>
        </c:manualLayout>
      </c:layout>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5400" b="0" i="0" u="none" strike="noStrike" kern="1200" spc="0" baseline="0">
                <a:solidFill>
                  <a:schemeClr val="tx1">
                    <a:lumMod val="65000"/>
                    <a:lumOff val="35000"/>
                  </a:schemeClr>
                </a:solidFill>
                <a:latin typeface="+mn-lt"/>
                <a:ea typeface="+mn-ea"/>
                <a:cs typeface="+mn-cs"/>
              </a:defRPr>
            </a:pPr>
            <a:r>
              <a:rPr lang="en-US" sz="5400"/>
              <a:t>Years in Business</a:t>
            </a:r>
          </a:p>
        </c:rich>
      </c:tx>
      <c:overlay val="0"/>
      <c:spPr>
        <a:noFill/>
        <a:ln>
          <a:noFill/>
        </a:ln>
        <a:effectLst/>
      </c:spPr>
      <c:txPr>
        <a:bodyPr rot="0" spcFirstLastPara="1" vertOverflow="ellipsis" vert="horz" wrap="square" anchor="ctr" anchorCtr="1"/>
        <a:lstStyle/>
        <a:p>
          <a:pPr>
            <a:defRPr sz="5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46981627296589"/>
          <c:y val="0.17171296296296296"/>
          <c:w val="0.83897462817147861"/>
          <c:h val="0.6714577865266842"/>
        </c:manualLayout>
      </c:layout>
      <c:barChart>
        <c:barDir val="col"/>
        <c:grouping val="clustered"/>
        <c:varyColors val="0"/>
        <c:ser>
          <c:idx val="2"/>
          <c:order val="0"/>
          <c:tx>
            <c:strRef>
              <c:f>'Pie, Bar etc. labels'!$D$2</c:f>
              <c:strCache>
                <c:ptCount val="1"/>
                <c:pt idx="0">
                  <c:v>Golden Goose</c:v>
                </c:pt>
              </c:strCache>
            </c:strRef>
          </c:tx>
          <c:spPr>
            <a:solidFill>
              <a:srgbClr val="FFC000"/>
            </a:solidFill>
            <a:ln>
              <a:noFill/>
            </a:ln>
            <a:effectLst/>
          </c:spPr>
          <c:invertIfNegative val="0"/>
          <c:val>
            <c:numRef>
              <c:f>'Pie, Bar etc. labels'!$E$2</c:f>
              <c:numCache>
                <c:formatCode>General</c:formatCode>
                <c:ptCount val="1"/>
                <c:pt idx="0">
                  <c:v>11</c:v>
                </c:pt>
              </c:numCache>
            </c:numRef>
          </c:val>
          <c:extLst>
            <c:ext xmlns:c16="http://schemas.microsoft.com/office/drawing/2014/chart" uri="{C3380CC4-5D6E-409C-BE32-E72D297353CC}">
              <c16:uniqueId val="{00000000-B82F-46CD-B360-7062FB4B29FB}"/>
            </c:ext>
          </c:extLst>
        </c:ser>
        <c:ser>
          <c:idx val="1"/>
          <c:order val="1"/>
          <c:tx>
            <c:strRef>
              <c:f>'Pie, Bar etc. labels'!$D$3</c:f>
              <c:strCache>
                <c:ptCount val="1"/>
                <c:pt idx="0">
                  <c:v>White Horse</c:v>
                </c:pt>
              </c:strCache>
            </c:strRef>
          </c:tx>
          <c:spPr>
            <a:solidFill>
              <a:schemeClr val="bg1"/>
            </a:solidFill>
            <a:ln>
              <a:noFill/>
            </a:ln>
            <a:effectLst/>
          </c:spPr>
          <c:invertIfNegative val="0"/>
          <c:val>
            <c:numRef>
              <c:f>'Pie, Bar etc. labels'!$E$3</c:f>
              <c:numCache>
                <c:formatCode>General</c:formatCode>
                <c:ptCount val="1"/>
                <c:pt idx="0">
                  <c:v>15</c:v>
                </c:pt>
              </c:numCache>
            </c:numRef>
          </c:val>
          <c:extLst>
            <c:ext xmlns:c16="http://schemas.microsoft.com/office/drawing/2014/chart" uri="{C3380CC4-5D6E-409C-BE32-E72D297353CC}">
              <c16:uniqueId val="{00000001-B82F-46CD-B360-7062FB4B29FB}"/>
            </c:ext>
          </c:extLst>
        </c:ser>
        <c:ser>
          <c:idx val="0"/>
          <c:order val="2"/>
          <c:tx>
            <c:strRef>
              <c:f>'Pie, Bar etc. labels'!$D$4</c:f>
              <c:strCache>
                <c:ptCount val="1"/>
                <c:pt idx="0">
                  <c:v>Black Sheep</c:v>
                </c:pt>
              </c:strCache>
            </c:strRef>
          </c:tx>
          <c:spPr>
            <a:solidFill>
              <a:schemeClr val="tx1"/>
            </a:solidFill>
            <a:ln>
              <a:noFill/>
            </a:ln>
            <a:effectLst/>
          </c:spPr>
          <c:invertIfNegative val="0"/>
          <c:val>
            <c:numRef>
              <c:f>'Pie, Bar etc. labels'!$E$4</c:f>
              <c:numCache>
                <c:formatCode>General</c:formatCode>
                <c:ptCount val="1"/>
                <c:pt idx="0">
                  <c:v>17</c:v>
                </c:pt>
              </c:numCache>
            </c:numRef>
          </c:val>
          <c:extLst>
            <c:ext xmlns:c16="http://schemas.microsoft.com/office/drawing/2014/chart" uri="{C3380CC4-5D6E-409C-BE32-E72D297353CC}">
              <c16:uniqueId val="{00000002-B82F-46CD-B360-7062FB4B29FB}"/>
            </c:ext>
          </c:extLst>
        </c:ser>
        <c:dLbls>
          <c:showLegendKey val="0"/>
          <c:showVal val="0"/>
          <c:showCatName val="0"/>
          <c:showSerName val="0"/>
          <c:showPercent val="0"/>
          <c:showBubbleSize val="0"/>
        </c:dLbls>
        <c:gapWidth val="77"/>
        <c:overlap val="-29"/>
        <c:axId val="101985128"/>
        <c:axId val="101982608"/>
      </c:barChart>
      <c:catAx>
        <c:axId val="101985128"/>
        <c:scaling>
          <c:orientation val="minMax"/>
        </c:scaling>
        <c:delete val="1"/>
        <c:axPos val="b"/>
        <c:numFmt formatCode="General" sourceLinked="1"/>
        <c:majorTickMark val="none"/>
        <c:minorTickMark val="none"/>
        <c:tickLblPos val="nextTo"/>
        <c:crossAx val="101982608"/>
        <c:crosses val="autoZero"/>
        <c:auto val="1"/>
        <c:lblAlgn val="ctr"/>
        <c:lblOffset val="100"/>
        <c:noMultiLvlLbl val="0"/>
      </c:catAx>
      <c:valAx>
        <c:axId val="10198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solidFill>
            <a:srgbClr val="FFFFFF">
              <a:lumMod val="85000"/>
            </a:srgbClr>
          </a:solid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01985128"/>
        <c:crosses val="autoZero"/>
        <c:crossBetween val="between"/>
        <c:majorUnit val="5"/>
      </c:valAx>
      <c:spPr>
        <a:noFill/>
        <a:ln>
          <a:noFill/>
        </a:ln>
        <a:effectLst/>
      </c:spPr>
    </c:plotArea>
    <c:legend>
      <c:legendPos val="b"/>
      <c:layout>
        <c:manualLayout>
          <c:xMode val="edge"/>
          <c:yMode val="edge"/>
          <c:x val="8.3082634831936342E-2"/>
          <c:y val="0.87586301231576846"/>
          <c:w val="0.80146619566053245"/>
          <c:h val="7.8125546806649168E-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r>
              <a:rPr lang="en-US" sz="3600">
                <a:solidFill>
                  <a:sysClr val="windowText" lastClr="000000"/>
                </a:solidFill>
              </a:rPr>
              <a:t>Steam</a:t>
            </a:r>
            <a:r>
              <a:rPr lang="en-US" sz="3600" baseline="0">
                <a:solidFill>
                  <a:sysClr val="windowText" lastClr="000000"/>
                </a:solidFill>
              </a:rPr>
              <a:t> Valve Fail Pressures (psi)</a:t>
            </a:r>
            <a:endParaRPr lang="en-US" sz="3600">
              <a:solidFill>
                <a:sysClr val="windowText" lastClr="000000"/>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4767161315887485E-2"/>
          <c:y val="0.17948341888936106"/>
          <c:w val="0.9353335239972993"/>
          <c:h val="0.7123970261864653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'Pie, Bar etc. labels'!$J$13:$J$19</c:f>
              <c:strCache>
                <c:ptCount val="7"/>
                <c:pt idx="0">
                  <c:v>[40, 80)</c:v>
                </c:pt>
                <c:pt idx="1">
                  <c:v>[80, 120)</c:v>
                </c:pt>
                <c:pt idx="2">
                  <c:v>[120, 160)</c:v>
                </c:pt>
                <c:pt idx="3">
                  <c:v>[160, 200)</c:v>
                </c:pt>
                <c:pt idx="4">
                  <c:v>[200, 240)</c:v>
                </c:pt>
                <c:pt idx="5">
                  <c:v>[240, 280)</c:v>
                </c:pt>
                <c:pt idx="6">
                  <c:v>[280, 320)</c:v>
                </c:pt>
              </c:strCache>
            </c:strRef>
          </c:cat>
          <c:val>
            <c:numRef>
              <c:f>'Pie, Bar etc. labels'!$K$13:$K$19</c:f>
              <c:numCache>
                <c:formatCode>General</c:formatCode>
                <c:ptCount val="7"/>
                <c:pt idx="0">
                  <c:v>1</c:v>
                </c:pt>
                <c:pt idx="1">
                  <c:v>5</c:v>
                </c:pt>
                <c:pt idx="2">
                  <c:v>18</c:v>
                </c:pt>
                <c:pt idx="3">
                  <c:v>31</c:v>
                </c:pt>
                <c:pt idx="4">
                  <c:v>25</c:v>
                </c:pt>
                <c:pt idx="5">
                  <c:v>15</c:v>
                </c:pt>
                <c:pt idx="6">
                  <c:v>5</c:v>
                </c:pt>
              </c:numCache>
            </c:numRef>
          </c:val>
          <c:extLst>
            <c:ext xmlns:c16="http://schemas.microsoft.com/office/drawing/2014/chart" uri="{C3380CC4-5D6E-409C-BE32-E72D297353CC}">
              <c16:uniqueId val="{00000000-065B-4AF1-9BE5-82AD689513E5}"/>
            </c:ext>
          </c:extLst>
        </c:ser>
        <c:dLbls>
          <c:showLegendKey val="0"/>
          <c:showVal val="0"/>
          <c:showCatName val="0"/>
          <c:showSerName val="0"/>
          <c:showPercent val="0"/>
          <c:showBubbleSize val="0"/>
        </c:dLbls>
        <c:gapWidth val="43"/>
        <c:overlap val="-27"/>
        <c:axId val="1148454656"/>
        <c:axId val="1148451416"/>
      </c:barChart>
      <c:catAx>
        <c:axId val="11484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1148451416"/>
        <c:crosses val="autoZero"/>
        <c:auto val="1"/>
        <c:lblAlgn val="ctr"/>
        <c:lblOffset val="100"/>
        <c:noMultiLvlLbl val="0"/>
      </c:catAx>
      <c:valAx>
        <c:axId val="1148451416"/>
        <c:scaling>
          <c:orientation val="minMax"/>
        </c:scaling>
        <c:delete val="0"/>
        <c:axPos val="l"/>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crossAx val="1148454656"/>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5B9BD5">
        <a:lumMod val="20000"/>
        <a:lumOff val="80000"/>
      </a:srgb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840" b="0" i="0" u="none" strike="noStrike" kern="1200" spc="0" baseline="0">
                <a:solidFill>
                  <a:srgbClr val="F3FD77"/>
                </a:solidFill>
                <a:latin typeface="+mn-lt"/>
                <a:ea typeface="+mn-ea"/>
                <a:cs typeface="+mn-cs"/>
              </a:defRPr>
            </a:pPr>
            <a:r>
              <a:rPr lang="en-US" dirty="0">
                <a:solidFill>
                  <a:srgbClr val="F3FD77"/>
                </a:solidFill>
              </a:rPr>
              <a:t>Cocaine retail (street) price in the US</a:t>
            </a:r>
          </a:p>
        </c:rich>
      </c:tx>
      <c:overlay val="0"/>
      <c:spPr>
        <a:solidFill>
          <a:srgbClr val="5B9BD5">
            <a:lumMod val="75000"/>
          </a:srgbClr>
        </a:solidFill>
        <a:ln>
          <a:noFill/>
        </a:ln>
        <a:effectLst/>
      </c:spPr>
      <c:txPr>
        <a:bodyPr rot="0" spcFirstLastPara="1" vertOverflow="ellipsis" vert="horz" wrap="square" anchor="ctr" anchorCtr="1"/>
        <a:lstStyle/>
        <a:p>
          <a:pPr>
            <a:defRPr sz="3840" b="0" i="0" u="none" strike="noStrike" kern="1200" spc="0" baseline="0">
              <a:solidFill>
                <a:srgbClr val="F3FD77"/>
              </a:solidFill>
              <a:latin typeface="+mn-lt"/>
              <a:ea typeface="+mn-ea"/>
              <a:cs typeface="+mn-cs"/>
            </a:defRPr>
          </a:pPr>
          <a:endParaRPr lang="en-US"/>
        </a:p>
      </c:txPr>
    </c:title>
    <c:autoTitleDeleted val="0"/>
    <c:plotArea>
      <c:layout/>
      <c:lineChart>
        <c:grouping val="standard"/>
        <c:varyColors val="0"/>
        <c:ser>
          <c:idx val="0"/>
          <c:order val="0"/>
          <c:tx>
            <c:strRef>
              <c:f>Cocaine_US!$A$19</c:f>
              <c:strCache>
                <c:ptCount val="1"/>
                <c:pt idx="0">
                  <c:v>$/g</c:v>
                </c:pt>
              </c:strCache>
            </c:strRef>
          </c:tx>
          <c:spPr>
            <a:ln w="79375" cap="rnd">
              <a:solidFill>
                <a:srgbClr val="FFFFFF">
                  <a:lumMod val="95000"/>
                </a:srgbClr>
              </a:solidFill>
              <a:prstDash val="solid"/>
              <a:round/>
            </a:ln>
            <a:effectLst/>
          </c:spPr>
          <c:marker>
            <c:symbol val="none"/>
          </c:marker>
          <c:cat>
            <c:numRef>
              <c:f>Cocaine_US!$B$17:$AG$17</c:f>
              <c:numCache>
                <c:formatCode>\'yy</c:formatCode>
                <c:ptCount val="32"/>
                <c:pt idx="0">
                  <c:v>33238</c:v>
                </c:pt>
                <c:pt idx="1">
                  <c:v>33603</c:v>
                </c:pt>
                <c:pt idx="2">
                  <c:v>33969</c:v>
                </c:pt>
                <c:pt idx="3">
                  <c:v>34334</c:v>
                </c:pt>
                <c:pt idx="4">
                  <c:v>34699</c:v>
                </c:pt>
                <c:pt idx="5">
                  <c:v>35064</c:v>
                </c:pt>
                <c:pt idx="6">
                  <c:v>35430</c:v>
                </c:pt>
                <c:pt idx="7">
                  <c:v>35795</c:v>
                </c:pt>
                <c:pt idx="8">
                  <c:v>36160</c:v>
                </c:pt>
                <c:pt idx="9">
                  <c:v>36525</c:v>
                </c:pt>
                <c:pt idx="10">
                  <c:v>36891</c:v>
                </c:pt>
                <c:pt idx="11">
                  <c:v>37256</c:v>
                </c:pt>
                <c:pt idx="12">
                  <c:v>37621</c:v>
                </c:pt>
                <c:pt idx="13">
                  <c:v>37986</c:v>
                </c:pt>
                <c:pt idx="14">
                  <c:v>38352</c:v>
                </c:pt>
                <c:pt idx="15">
                  <c:v>38717</c:v>
                </c:pt>
                <c:pt idx="16">
                  <c:v>39082</c:v>
                </c:pt>
                <c:pt idx="17">
                  <c:v>39447</c:v>
                </c:pt>
                <c:pt idx="18">
                  <c:v>39813</c:v>
                </c:pt>
                <c:pt idx="19">
                  <c:v>40178</c:v>
                </c:pt>
                <c:pt idx="20">
                  <c:v>40543</c:v>
                </c:pt>
                <c:pt idx="21">
                  <c:v>40908</c:v>
                </c:pt>
                <c:pt idx="22">
                  <c:v>41274</c:v>
                </c:pt>
                <c:pt idx="23">
                  <c:v>41639</c:v>
                </c:pt>
                <c:pt idx="24">
                  <c:v>42004</c:v>
                </c:pt>
                <c:pt idx="25">
                  <c:v>42369</c:v>
                </c:pt>
                <c:pt idx="26">
                  <c:v>42735</c:v>
                </c:pt>
                <c:pt idx="27">
                  <c:v>43100</c:v>
                </c:pt>
                <c:pt idx="28">
                  <c:v>43465</c:v>
                </c:pt>
                <c:pt idx="29">
                  <c:v>43830</c:v>
                </c:pt>
                <c:pt idx="30">
                  <c:v>44196</c:v>
                </c:pt>
                <c:pt idx="31">
                  <c:v>44561</c:v>
                </c:pt>
              </c:numCache>
            </c:numRef>
          </c:cat>
          <c:val>
            <c:numRef>
              <c:f>Cocaine_US!$B$19:$AG$19</c:f>
              <c:numCache>
                <c:formatCode>_-* #,##0_-;\-* #,##0_-;_-* "-"??_-;_-@_-</c:formatCode>
                <c:ptCount val="32"/>
                <c:pt idx="0">
                  <c:v>79.948666028252546</c:v>
                </c:pt>
                <c:pt idx="1">
                  <c:v>76.583862258852562</c:v>
                </c:pt>
                <c:pt idx="2">
                  <c:v>72.786281202865382</c:v>
                </c:pt>
                <c:pt idx="3">
                  <c:v>74.108370864807881</c:v>
                </c:pt>
                <c:pt idx="4">
                  <c:v>68.005523771716327</c:v>
                </c:pt>
                <c:pt idx="5">
                  <c:v>72.007885052185543</c:v>
                </c:pt>
                <c:pt idx="6">
                  <c:v>73.030790496492926</c:v>
                </c:pt>
                <c:pt idx="7">
                  <c:v>72.372335399799724</c:v>
                </c:pt>
                <c:pt idx="8">
                  <c:v>72.492308167562726</c:v>
                </c:pt>
                <c:pt idx="9">
                  <c:v>70.218476347463366</c:v>
                </c:pt>
                <c:pt idx="10">
                  <c:v>76.731264977795192</c:v>
                </c:pt>
                <c:pt idx="11">
                  <c:v>73.539099539201629</c:v>
                </c:pt>
                <c:pt idx="12">
                  <c:v>71.026619303177853</c:v>
                </c:pt>
                <c:pt idx="13">
                  <c:v>73.779292882963745</c:v>
                </c:pt>
                <c:pt idx="14">
                  <c:v>69.633478649495345</c:v>
                </c:pt>
                <c:pt idx="15">
                  <c:v>66.177027333333342</c:v>
                </c:pt>
                <c:pt idx="16">
                  <c:v>64.026474000000007</c:v>
                </c:pt>
                <c:pt idx="17">
                  <c:v>69.620249999999999</c:v>
                </c:pt>
                <c:pt idx="18">
                  <c:v>78.284750000000003</c:v>
                </c:pt>
                <c:pt idx="19">
                  <c:v>83.678750000000008</c:v>
                </c:pt>
                <c:pt idx="20">
                  <c:v>83.73899999999999</c:v>
                </c:pt>
                <c:pt idx="21">
                  <c:v>84.876499999999993</c:v>
                </c:pt>
                <c:pt idx="22">
                  <c:v>96.392999999999986</c:v>
                </c:pt>
                <c:pt idx="23">
                  <c:v>98.715499999999992</c:v>
                </c:pt>
                <c:pt idx="24">
                  <c:v>103.08574999999999</c:v>
                </c:pt>
                <c:pt idx="25">
                  <c:v>103</c:v>
                </c:pt>
                <c:pt idx="26">
                  <c:v>91.78925000000001</c:v>
                </c:pt>
                <c:pt idx="27">
                  <c:v>98</c:v>
                </c:pt>
                <c:pt idx="28">
                  <c:v>101</c:v>
                </c:pt>
                <c:pt idx="29">
                  <c:v>120</c:v>
                </c:pt>
                <c:pt idx="30">
                  <c:v>120</c:v>
                </c:pt>
                <c:pt idx="31">
                  <c:v>120</c:v>
                </c:pt>
              </c:numCache>
            </c:numRef>
          </c:val>
          <c:smooth val="1"/>
          <c:extLst>
            <c:ext xmlns:c16="http://schemas.microsoft.com/office/drawing/2014/chart" uri="{C3380CC4-5D6E-409C-BE32-E72D297353CC}">
              <c16:uniqueId val="{00000000-410E-46AF-90A2-A5AD7461F464}"/>
            </c:ext>
          </c:extLst>
        </c:ser>
        <c:dLbls>
          <c:showLegendKey val="0"/>
          <c:showVal val="0"/>
          <c:showCatName val="0"/>
          <c:showSerName val="0"/>
          <c:showPercent val="0"/>
          <c:showBubbleSize val="0"/>
        </c:dLbls>
        <c:marker val="1"/>
        <c:smooth val="0"/>
        <c:axId val="1148454296"/>
        <c:axId val="1148456456"/>
      </c:lineChart>
      <c:lineChart>
        <c:grouping val="standard"/>
        <c:varyColors val="0"/>
        <c:ser>
          <c:idx val="1"/>
          <c:order val="1"/>
          <c:tx>
            <c:strRef>
              <c:f>Cocaine_US!$A$18</c:f>
              <c:strCache>
                <c:ptCount val="1"/>
                <c:pt idx="0">
                  <c:v>$/kg</c:v>
                </c:pt>
              </c:strCache>
            </c:strRef>
          </c:tx>
          <c:spPr>
            <a:ln w="152400" cap="rnd" cmpd="sng">
              <a:solidFill>
                <a:srgbClr val="FEFFFF"/>
              </a:solidFill>
              <a:prstDash val="sysDash"/>
              <a:round/>
            </a:ln>
            <a:effectLst/>
          </c:spPr>
          <c:marker>
            <c:symbol val="none"/>
          </c:marker>
          <c:dPt>
            <c:idx val="5"/>
            <c:marker>
              <c:symbol val="none"/>
            </c:marker>
            <c:bubble3D val="0"/>
            <c:extLst>
              <c:ext xmlns:c16="http://schemas.microsoft.com/office/drawing/2014/chart" uri="{C3380CC4-5D6E-409C-BE32-E72D297353CC}">
                <c16:uniqueId val="{00000002-410E-46AF-90A2-A5AD7461F464}"/>
              </c:ext>
            </c:extLst>
          </c:dPt>
          <c:cat>
            <c:numRef>
              <c:f>Cocaine_US!$B$17:$AG$17</c:f>
              <c:numCache>
                <c:formatCode>\'yy</c:formatCode>
                <c:ptCount val="32"/>
                <c:pt idx="0">
                  <c:v>33238</c:v>
                </c:pt>
                <c:pt idx="1">
                  <c:v>33603</c:v>
                </c:pt>
                <c:pt idx="2">
                  <c:v>33969</c:v>
                </c:pt>
                <c:pt idx="3">
                  <c:v>34334</c:v>
                </c:pt>
                <c:pt idx="4">
                  <c:v>34699</c:v>
                </c:pt>
                <c:pt idx="5">
                  <c:v>35064</c:v>
                </c:pt>
                <c:pt idx="6">
                  <c:v>35430</c:v>
                </c:pt>
                <c:pt idx="7">
                  <c:v>35795</c:v>
                </c:pt>
                <c:pt idx="8">
                  <c:v>36160</c:v>
                </c:pt>
                <c:pt idx="9">
                  <c:v>36525</c:v>
                </c:pt>
                <c:pt idx="10">
                  <c:v>36891</c:v>
                </c:pt>
                <c:pt idx="11">
                  <c:v>37256</c:v>
                </c:pt>
                <c:pt idx="12">
                  <c:v>37621</c:v>
                </c:pt>
                <c:pt idx="13">
                  <c:v>37986</c:v>
                </c:pt>
                <c:pt idx="14">
                  <c:v>38352</c:v>
                </c:pt>
                <c:pt idx="15">
                  <c:v>38717</c:v>
                </c:pt>
                <c:pt idx="16">
                  <c:v>39082</c:v>
                </c:pt>
                <c:pt idx="17">
                  <c:v>39447</c:v>
                </c:pt>
                <c:pt idx="18">
                  <c:v>39813</c:v>
                </c:pt>
                <c:pt idx="19">
                  <c:v>40178</c:v>
                </c:pt>
                <c:pt idx="20">
                  <c:v>40543</c:v>
                </c:pt>
                <c:pt idx="21">
                  <c:v>40908</c:v>
                </c:pt>
                <c:pt idx="22">
                  <c:v>41274</c:v>
                </c:pt>
                <c:pt idx="23">
                  <c:v>41639</c:v>
                </c:pt>
                <c:pt idx="24">
                  <c:v>42004</c:v>
                </c:pt>
                <c:pt idx="25">
                  <c:v>42369</c:v>
                </c:pt>
                <c:pt idx="26">
                  <c:v>42735</c:v>
                </c:pt>
                <c:pt idx="27">
                  <c:v>43100</c:v>
                </c:pt>
                <c:pt idx="28">
                  <c:v>43465</c:v>
                </c:pt>
                <c:pt idx="29">
                  <c:v>43830</c:v>
                </c:pt>
                <c:pt idx="30">
                  <c:v>44196</c:v>
                </c:pt>
                <c:pt idx="31">
                  <c:v>44561</c:v>
                </c:pt>
              </c:numCache>
            </c:numRef>
          </c:cat>
          <c:val>
            <c:numRef>
              <c:f>Cocaine_US!$B$18:$AG$18</c:f>
              <c:numCache>
                <c:formatCode>_-* #,##0_-;\-* #,##0_-;_-* "-"??_-;_-@_-</c:formatCode>
                <c:ptCount val="32"/>
                <c:pt idx="0">
                  <c:v>48300</c:v>
                </c:pt>
                <c:pt idx="1">
                  <c:v>48100</c:v>
                </c:pt>
                <c:pt idx="2">
                  <c:v>44730</c:v>
                </c:pt>
                <c:pt idx="3">
                  <c:v>42180</c:v>
                </c:pt>
                <c:pt idx="4">
                  <c:v>38640</c:v>
                </c:pt>
                <c:pt idx="5">
                  <c:v>35700</c:v>
                </c:pt>
                <c:pt idx="6">
                  <c:v>34320</c:v>
                </c:pt>
                <c:pt idx="7">
                  <c:v>31960</c:v>
                </c:pt>
                <c:pt idx="8">
                  <c:v>30870</c:v>
                </c:pt>
                <c:pt idx="9">
                  <c:v>29580</c:v>
                </c:pt>
                <c:pt idx="10">
                  <c:v>21500</c:v>
                </c:pt>
                <c:pt idx="11">
                  <c:v>23000</c:v>
                </c:pt>
                <c:pt idx="12">
                  <c:v>21500</c:v>
                </c:pt>
                <c:pt idx="13">
                  <c:v>22066</c:v>
                </c:pt>
                <c:pt idx="14">
                  <c:v>20500</c:v>
                </c:pt>
                <c:pt idx="15">
                  <c:v>20500</c:v>
                </c:pt>
                <c:pt idx="16">
                  <c:v>26500</c:v>
                </c:pt>
                <c:pt idx="17">
                  <c:v>31000</c:v>
                </c:pt>
                <c:pt idx="18">
                  <c:v>26500</c:v>
                </c:pt>
                <c:pt idx="19">
                  <c:v>28250</c:v>
                </c:pt>
                <c:pt idx="20">
                  <c:v>30750</c:v>
                </c:pt>
                <c:pt idx="21">
                  <c:v>40800</c:v>
                </c:pt>
                <c:pt idx="22">
                  <c:v>29000</c:v>
                </c:pt>
                <c:pt idx="23">
                  <c:v>28750</c:v>
                </c:pt>
                <c:pt idx="24">
                  <c:v>29000</c:v>
                </c:pt>
                <c:pt idx="25">
                  <c:v>28250</c:v>
                </c:pt>
                <c:pt idx="26">
                  <c:v>28000</c:v>
                </c:pt>
                <c:pt idx="27">
                  <c:v>28000</c:v>
                </c:pt>
                <c:pt idx="28">
                  <c:v>26000</c:v>
                </c:pt>
                <c:pt idx="29">
                  <c:v>29000</c:v>
                </c:pt>
                <c:pt idx="30">
                  <c:v>29750</c:v>
                </c:pt>
                <c:pt idx="31">
                  <c:v>30500</c:v>
                </c:pt>
              </c:numCache>
            </c:numRef>
          </c:val>
          <c:smooth val="0"/>
          <c:extLst>
            <c:ext xmlns:c16="http://schemas.microsoft.com/office/drawing/2014/chart" uri="{C3380CC4-5D6E-409C-BE32-E72D297353CC}">
              <c16:uniqueId val="{00000001-410E-46AF-90A2-A5AD7461F464}"/>
            </c:ext>
          </c:extLst>
        </c:ser>
        <c:dLbls>
          <c:showLegendKey val="0"/>
          <c:showVal val="0"/>
          <c:showCatName val="0"/>
          <c:showSerName val="0"/>
          <c:showPercent val="0"/>
          <c:showBubbleSize val="0"/>
        </c:dLbls>
        <c:marker val="1"/>
        <c:smooth val="0"/>
        <c:axId val="963855624"/>
        <c:axId val="970235496"/>
      </c:lineChart>
      <c:dateAx>
        <c:axId val="1148454296"/>
        <c:scaling>
          <c:orientation val="minMax"/>
        </c:scaling>
        <c:delete val="0"/>
        <c:axPos val="b"/>
        <c:numFmt formatCode="\'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rgbClr val="F3FD77"/>
                </a:solidFill>
                <a:latin typeface="+mn-lt"/>
                <a:ea typeface="+mn-ea"/>
                <a:cs typeface="+mn-cs"/>
              </a:defRPr>
            </a:pPr>
            <a:endParaRPr lang="en-US"/>
          </a:p>
        </c:txPr>
        <c:crossAx val="1148456456"/>
        <c:crosses val="autoZero"/>
        <c:auto val="1"/>
        <c:lblOffset val="100"/>
        <c:baseTimeUnit val="years"/>
        <c:majorUnit val="2"/>
        <c:minorUnit val="2"/>
      </c:dateAx>
      <c:valAx>
        <c:axId val="1148456456"/>
        <c:scaling>
          <c:orientation val="minMax"/>
          <c:max val="150"/>
          <c:min val="50"/>
        </c:scaling>
        <c:delete val="0"/>
        <c:axPos val="l"/>
        <c:majorGridlines>
          <c:spPr>
            <a:ln w="9525" cap="flat" cmpd="sng" algn="ctr">
              <a:solidFill>
                <a:schemeClr val="tx1">
                  <a:lumMod val="15000"/>
                  <a:lumOff val="85000"/>
                </a:schemeClr>
              </a:solidFill>
              <a:prstDash val="sysDash"/>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rgbClr val="F3FD77"/>
                </a:solidFill>
                <a:latin typeface="+mn-lt"/>
                <a:ea typeface="+mn-ea"/>
                <a:cs typeface="+mn-cs"/>
              </a:defRPr>
            </a:pPr>
            <a:endParaRPr lang="en-US"/>
          </a:p>
        </c:txPr>
        <c:crossAx val="1148454296"/>
        <c:crosses val="autoZero"/>
        <c:crossBetween val="between"/>
        <c:majorUnit val="25"/>
      </c:valAx>
      <c:valAx>
        <c:axId val="970235496"/>
        <c:scaling>
          <c:orientation val="minMax"/>
          <c:min val="20000"/>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rgbClr val="F3FD77"/>
                </a:solidFill>
                <a:latin typeface="+mn-lt"/>
                <a:ea typeface="+mn-ea"/>
                <a:cs typeface="+mn-cs"/>
              </a:defRPr>
            </a:pPr>
            <a:endParaRPr lang="en-US"/>
          </a:p>
        </c:txPr>
        <c:crossAx val="963855624"/>
        <c:crosses val="max"/>
        <c:crossBetween val="between"/>
      </c:valAx>
      <c:dateAx>
        <c:axId val="963855624"/>
        <c:scaling>
          <c:orientation val="minMax"/>
        </c:scaling>
        <c:delete val="1"/>
        <c:axPos val="b"/>
        <c:numFmt formatCode="\'yy" sourceLinked="1"/>
        <c:majorTickMark val="out"/>
        <c:minorTickMark val="none"/>
        <c:tickLblPos val="nextTo"/>
        <c:crossAx val="970235496"/>
        <c:crosses val="autoZero"/>
        <c:auto val="1"/>
        <c:lblOffset val="100"/>
        <c:baseTimeUnit val="years"/>
        <c:majorUnit val="1"/>
        <c:minorUnit val="1"/>
      </c:dateAx>
      <c:spPr>
        <a:noFill/>
        <a:ln w="25400">
          <a:noFill/>
        </a:ln>
        <a:effectLst/>
      </c:spPr>
    </c:plotArea>
    <c:legend>
      <c:legendPos val="b"/>
      <c:layout>
        <c:manualLayout>
          <c:xMode val="edge"/>
          <c:yMode val="edge"/>
          <c:x val="0.34164910076901861"/>
          <c:y val="0.85634101987251598"/>
          <c:w val="0.26936063196380611"/>
          <c:h val="0.12937326584176978"/>
        </c:manualLayout>
      </c:layout>
      <c:overlay val="0"/>
      <c:spPr>
        <a:noFill/>
        <a:ln>
          <a:noFill/>
        </a:ln>
        <a:effectLst/>
      </c:spPr>
      <c:txPr>
        <a:bodyPr rot="0" spcFirstLastPara="1" vertOverflow="ellipsis" vert="horz" wrap="square" anchor="ctr" anchorCtr="1"/>
        <a:lstStyle/>
        <a:p>
          <a:pPr>
            <a:defRPr sz="4000" b="1" i="0" u="none" strike="noStrike" kern="1200" baseline="0">
              <a:solidFill>
                <a:srgbClr val="F3FD77"/>
              </a:solidFill>
              <a:latin typeface="+mn-lt"/>
              <a:ea typeface="+mn-ea"/>
              <a:cs typeface="+mn-cs"/>
            </a:defRPr>
          </a:pPr>
          <a:endParaRPr lang="en-US"/>
        </a:p>
      </c:txPr>
    </c:legend>
    <c:plotVisOnly val="0"/>
    <c:dispBlanksAs val="gap"/>
    <c:showDLblsOverMax val="0"/>
    <c:extLst>
      <c:ext xmlns:c16r3="http://schemas.microsoft.com/office/drawing/2017/03/chart" uri="{56B9EC1D-385E-4148-901F-78D8002777C0}">
        <c16r3:dataDisplayOptions16>
          <c16r3:dispNaAsBlank val="1"/>
        </c16r3:dataDisplayOptions16>
      </c:ext>
    </c:extLst>
  </c:chart>
  <c:spPr>
    <a:solidFill>
      <a:srgbClr val="5B9BD5">
        <a:lumMod val="75000"/>
      </a:srgbClr>
    </a:solidFill>
    <a:ln w="9525" cap="flat" cmpd="sng" algn="ctr">
      <a:solidFill>
        <a:schemeClr val="tx1">
          <a:lumMod val="15000"/>
          <a:lumOff val="85000"/>
        </a:schemeClr>
      </a:solidFill>
      <a:round/>
    </a:ln>
    <a:effectLst/>
  </c:spPr>
  <c:txPr>
    <a:bodyPr/>
    <a:lstStyle/>
    <a:p>
      <a:pPr>
        <a:defRPr sz="3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FEA2D-6E1B-463B-A74D-9B9AEAA7F85C}"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00D7E-6486-4DF9-B318-6A7C6DFD2097}" type="datetimeFigureOut">
              <a:rPr lang="en-US" smtClean="0"/>
              <a:pPr/>
              <a:t>2/9/2026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1438C-1274-4518-B00D-17B8B8D039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C741438C-1274-4518-B00D-17B8B8D039AF}" type="slidenum">
              <a:rPr lang="en-US" smtClean="0"/>
              <a:pPr/>
              <a:t>1</a:t>
            </a:fld>
            <a:endParaRPr lang="en-US"/>
          </a:p>
        </p:txBody>
      </p:sp>
    </p:spTree>
    <p:extLst>
      <p:ext uri="{BB962C8B-B14F-4D97-AF65-F5344CB8AC3E}">
        <p14:creationId xmlns:p14="http://schemas.microsoft.com/office/powerpoint/2010/main" val="264239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9000-DB75-5345-907F-1D8009DFB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E7B57-505A-6BE2-BDB0-339DB9734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30534-CAA4-489F-5708-4CC8C5D9F08A}"/>
              </a:ext>
            </a:extLst>
          </p:cNvPr>
          <p:cNvSpPr>
            <a:spLocks noGrp="1"/>
          </p:cNvSpPr>
          <p:nvPr>
            <p:ph type="body" idx="1"/>
          </p:nvPr>
        </p:nvSpPr>
        <p:spPr/>
        <p:txBody>
          <a:bodyPr>
            <a:normAutofit/>
          </a:bodyPr>
          <a:lstStyle/>
          <a:p>
            <a:r>
              <a:rPr lang="en-US" sz="2800" dirty="0"/>
              <a:t>For comparisons of categorical or discrete data bar charts are preferable.</a:t>
            </a:r>
            <a:endParaRPr lang="en-US" dirty="0"/>
          </a:p>
        </p:txBody>
      </p:sp>
      <p:sp>
        <p:nvSpPr>
          <p:cNvPr id="4" name="Slide Number Placeholder 3">
            <a:extLst>
              <a:ext uri="{FF2B5EF4-FFF2-40B4-BE49-F238E27FC236}">
                <a16:creationId xmlns:a16="http://schemas.microsoft.com/office/drawing/2014/main" id="{CD88E359-AAF7-355B-3C81-F2D61536EA24}"/>
              </a:ext>
            </a:extLst>
          </p:cNvPr>
          <p:cNvSpPr>
            <a:spLocks noGrp="1"/>
          </p:cNvSpPr>
          <p:nvPr>
            <p:ph type="sldNum" sz="quarter" idx="5"/>
          </p:nvPr>
        </p:nvSpPr>
        <p:spPr/>
        <p:txBody>
          <a:bodyPr/>
          <a:lstStyle/>
          <a:p>
            <a:fld id="{C741438C-1274-4518-B00D-17B8B8D039AF}" type="slidenum">
              <a:rPr lang="en-US" smtClean="0"/>
              <a:pPr/>
              <a:t>10</a:t>
            </a:fld>
            <a:endParaRPr lang="en-US"/>
          </a:p>
        </p:txBody>
      </p:sp>
    </p:spTree>
    <p:extLst>
      <p:ext uri="{BB962C8B-B14F-4D97-AF65-F5344CB8AC3E}">
        <p14:creationId xmlns:p14="http://schemas.microsoft.com/office/powerpoint/2010/main" val="210028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2788-FA3D-79EF-4309-8AEFFE3AE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7A4DF-8875-81EF-8D1F-E63E07FEE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F9DB6-8CE4-3434-5B5E-075D9A01FE61}"/>
              </a:ext>
            </a:extLst>
          </p:cNvPr>
          <p:cNvSpPr>
            <a:spLocks noGrp="1"/>
          </p:cNvSpPr>
          <p:nvPr>
            <p:ph type="body"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826C2A56-2296-C122-AA2D-3C5BF707A7D9}"/>
              </a:ext>
            </a:extLst>
          </p:cNvPr>
          <p:cNvSpPr>
            <a:spLocks noGrp="1"/>
          </p:cNvSpPr>
          <p:nvPr>
            <p:ph type="sldNum" sz="quarter" idx="5"/>
          </p:nvPr>
        </p:nvSpPr>
        <p:spPr/>
        <p:txBody>
          <a:bodyPr/>
          <a:lstStyle/>
          <a:p>
            <a:fld id="{C741438C-1274-4518-B00D-17B8B8D039AF}" type="slidenum">
              <a:rPr lang="en-US" smtClean="0"/>
              <a:pPr/>
              <a:t>11</a:t>
            </a:fld>
            <a:endParaRPr lang="en-US"/>
          </a:p>
        </p:txBody>
      </p:sp>
    </p:spTree>
    <p:extLst>
      <p:ext uri="{BB962C8B-B14F-4D97-AF65-F5344CB8AC3E}">
        <p14:creationId xmlns:p14="http://schemas.microsoft.com/office/powerpoint/2010/main" val="356007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5239-7E67-E42D-0368-10C8EADE7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55724-16EA-0EC4-9544-C3E38B7F2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063CC-0863-F477-3549-9651D70B6D36}"/>
              </a:ext>
            </a:extLst>
          </p:cNvPr>
          <p:cNvSpPr>
            <a:spLocks noGrp="1"/>
          </p:cNvSpPr>
          <p:nvPr>
            <p:ph type="body"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88B8F395-3049-A8BD-0CB0-B50754B545FA}"/>
              </a:ext>
            </a:extLst>
          </p:cNvPr>
          <p:cNvSpPr>
            <a:spLocks noGrp="1"/>
          </p:cNvSpPr>
          <p:nvPr>
            <p:ph type="sldNum" sz="quarter" idx="5"/>
          </p:nvPr>
        </p:nvSpPr>
        <p:spPr/>
        <p:txBody>
          <a:bodyPr/>
          <a:lstStyle/>
          <a:p>
            <a:fld id="{C741438C-1274-4518-B00D-17B8B8D039AF}" type="slidenum">
              <a:rPr lang="en-US" smtClean="0"/>
              <a:pPr/>
              <a:t>12</a:t>
            </a:fld>
            <a:endParaRPr lang="en-US"/>
          </a:p>
        </p:txBody>
      </p:sp>
    </p:spTree>
    <p:extLst>
      <p:ext uri="{BB962C8B-B14F-4D97-AF65-F5344CB8AC3E}">
        <p14:creationId xmlns:p14="http://schemas.microsoft.com/office/powerpoint/2010/main" val="97385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32E27-4883-C5A6-B90B-D7AC5AAA8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AAC47-F1E6-AB07-F8C3-1B7B31914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A7E2F-8947-D50E-6A4B-D884B3F473D1}"/>
              </a:ext>
            </a:extLst>
          </p:cNvPr>
          <p:cNvSpPr>
            <a:spLocks noGrp="1"/>
          </p:cNvSpPr>
          <p:nvPr>
            <p:ph type="body"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29ADE38F-CF65-8F0A-F05D-E5497A7E038F}"/>
              </a:ext>
            </a:extLst>
          </p:cNvPr>
          <p:cNvSpPr>
            <a:spLocks noGrp="1"/>
          </p:cNvSpPr>
          <p:nvPr>
            <p:ph type="sldNum" sz="quarter" idx="5"/>
          </p:nvPr>
        </p:nvSpPr>
        <p:spPr/>
        <p:txBody>
          <a:bodyPr/>
          <a:lstStyle/>
          <a:p>
            <a:fld id="{C741438C-1274-4518-B00D-17B8B8D039AF}" type="slidenum">
              <a:rPr lang="en-US" smtClean="0"/>
              <a:pPr/>
              <a:t>13</a:t>
            </a:fld>
            <a:endParaRPr lang="en-US"/>
          </a:p>
        </p:txBody>
      </p:sp>
    </p:spTree>
    <p:extLst>
      <p:ext uri="{BB962C8B-B14F-4D97-AF65-F5344CB8AC3E}">
        <p14:creationId xmlns:p14="http://schemas.microsoft.com/office/powerpoint/2010/main" val="296174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CBF13-1491-A256-AF38-C45AAA5C7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49C08-8942-F84D-5A71-EC1F58086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2149D-5D25-AEC5-A8DD-78EFEB34C630}"/>
              </a:ext>
            </a:extLst>
          </p:cNvPr>
          <p:cNvSpPr>
            <a:spLocks noGrp="1"/>
          </p:cNvSpPr>
          <p:nvPr>
            <p:ph type="body"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68F5CD01-A4CF-F837-6632-FE14A433FCC2}"/>
              </a:ext>
            </a:extLst>
          </p:cNvPr>
          <p:cNvSpPr>
            <a:spLocks noGrp="1"/>
          </p:cNvSpPr>
          <p:nvPr>
            <p:ph type="sldNum" sz="quarter" idx="5"/>
          </p:nvPr>
        </p:nvSpPr>
        <p:spPr/>
        <p:txBody>
          <a:bodyPr/>
          <a:lstStyle/>
          <a:p>
            <a:fld id="{C741438C-1274-4518-B00D-17B8B8D039AF}" type="slidenum">
              <a:rPr lang="en-US" smtClean="0"/>
              <a:pPr/>
              <a:t>14</a:t>
            </a:fld>
            <a:endParaRPr lang="en-US"/>
          </a:p>
        </p:txBody>
      </p:sp>
    </p:spTree>
    <p:extLst>
      <p:ext uri="{BB962C8B-B14F-4D97-AF65-F5344CB8AC3E}">
        <p14:creationId xmlns:p14="http://schemas.microsoft.com/office/powerpoint/2010/main" val="3438433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05E8-5D9F-FE35-920A-E52A89CF2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56DE0-8604-FFF3-D8FF-437C161A1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B93C6-94DD-0273-D78D-4A38E11FFAA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E8160AB-9B96-AD3B-3ECA-A858CF7F9AE7}"/>
              </a:ext>
            </a:extLst>
          </p:cNvPr>
          <p:cNvSpPr>
            <a:spLocks noGrp="1"/>
          </p:cNvSpPr>
          <p:nvPr>
            <p:ph type="sldNum" sz="quarter" idx="5"/>
          </p:nvPr>
        </p:nvSpPr>
        <p:spPr/>
        <p:txBody>
          <a:bodyPr/>
          <a:lstStyle/>
          <a:p>
            <a:fld id="{C741438C-1274-4518-B00D-17B8B8D039AF}" type="slidenum">
              <a:rPr lang="en-US" smtClean="0"/>
              <a:pPr/>
              <a:t>15</a:t>
            </a:fld>
            <a:endParaRPr lang="en-US"/>
          </a:p>
        </p:txBody>
      </p:sp>
    </p:spTree>
    <p:extLst>
      <p:ext uri="{BB962C8B-B14F-4D97-AF65-F5344CB8AC3E}">
        <p14:creationId xmlns:p14="http://schemas.microsoft.com/office/powerpoint/2010/main" val="366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B3881-979B-8002-FB5C-C3E71D41F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0D152-D740-D65A-AAE4-EFBA558E7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6492C-1157-64A3-3574-DE572B220A0C}"/>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FDDAC56-A6C7-4F4D-9D60-88BFE9943D1C}"/>
              </a:ext>
            </a:extLst>
          </p:cNvPr>
          <p:cNvSpPr>
            <a:spLocks noGrp="1"/>
          </p:cNvSpPr>
          <p:nvPr>
            <p:ph type="sldNum" sz="quarter" idx="5"/>
          </p:nvPr>
        </p:nvSpPr>
        <p:spPr/>
        <p:txBody>
          <a:bodyPr/>
          <a:lstStyle/>
          <a:p>
            <a:fld id="{C741438C-1274-4518-B00D-17B8B8D039AF}" type="slidenum">
              <a:rPr lang="en-US" smtClean="0"/>
              <a:pPr/>
              <a:t>16</a:t>
            </a:fld>
            <a:endParaRPr lang="en-US"/>
          </a:p>
        </p:txBody>
      </p:sp>
    </p:spTree>
    <p:extLst>
      <p:ext uri="{BB962C8B-B14F-4D97-AF65-F5344CB8AC3E}">
        <p14:creationId xmlns:p14="http://schemas.microsoft.com/office/powerpoint/2010/main" val="196135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C741438C-1274-4518-B00D-17B8B8D039AF}" type="slidenum">
              <a:rPr lang="en-US" smtClean="0"/>
              <a:pPr/>
              <a:t>2</a:t>
            </a:fld>
            <a:endParaRPr lang="en-US"/>
          </a:p>
        </p:txBody>
      </p:sp>
    </p:spTree>
    <p:extLst>
      <p:ext uri="{BB962C8B-B14F-4D97-AF65-F5344CB8AC3E}">
        <p14:creationId xmlns:p14="http://schemas.microsoft.com/office/powerpoint/2010/main" val="422816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4130-2525-0E20-0F37-22BF3F01E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B87F4-F3DB-E3DE-8722-665BCB54A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AC1E3-144E-21D9-284C-3EC09B5404EF}"/>
              </a:ext>
            </a:extLst>
          </p:cNvPr>
          <p:cNvSpPr>
            <a:spLocks noGrp="1"/>
          </p:cNvSpPr>
          <p:nvPr>
            <p:ph type="body" idx="1"/>
          </p:nvPr>
        </p:nvSpPr>
        <p:spPr/>
        <p:txBody>
          <a:bodyPr>
            <a:normAutofit/>
          </a:bodyPr>
          <a:lstStyle/>
          <a:p>
            <a:endParaRPr lang="en-US" dirty="0"/>
          </a:p>
          <a:p>
            <a:r>
              <a:rPr lang="en-US" dirty="0"/>
              <a:t>https://xkcd.com/688/</a:t>
            </a:r>
          </a:p>
          <a:p>
            <a:endParaRPr lang="en-US" dirty="0"/>
          </a:p>
        </p:txBody>
      </p:sp>
      <p:sp>
        <p:nvSpPr>
          <p:cNvPr id="4" name="Slide Number Placeholder 3">
            <a:extLst>
              <a:ext uri="{FF2B5EF4-FFF2-40B4-BE49-F238E27FC236}">
                <a16:creationId xmlns:a16="http://schemas.microsoft.com/office/drawing/2014/main" id="{4AADF3AA-B69B-9B35-69C3-55F61947AE57}"/>
              </a:ext>
            </a:extLst>
          </p:cNvPr>
          <p:cNvSpPr>
            <a:spLocks noGrp="1"/>
          </p:cNvSpPr>
          <p:nvPr>
            <p:ph type="sldNum" sz="quarter" idx="5"/>
          </p:nvPr>
        </p:nvSpPr>
        <p:spPr/>
        <p:txBody>
          <a:bodyPr/>
          <a:lstStyle/>
          <a:p>
            <a:fld id="{C741438C-1274-4518-B00D-17B8B8D039AF}" type="slidenum">
              <a:rPr lang="en-US" smtClean="0"/>
              <a:pPr/>
              <a:t>3</a:t>
            </a:fld>
            <a:endParaRPr lang="en-US"/>
          </a:p>
        </p:txBody>
      </p:sp>
    </p:spTree>
    <p:extLst>
      <p:ext uri="{BB962C8B-B14F-4D97-AF65-F5344CB8AC3E}">
        <p14:creationId xmlns:p14="http://schemas.microsoft.com/office/powerpoint/2010/main" val="105959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D278A-5BFF-D6F5-5F8E-476CA90AC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79F0B-73FE-DA1B-EAA3-8F64DFE79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3AB29-FD1E-2BEC-BA39-ADB889CD2CE8}"/>
              </a:ext>
            </a:extLst>
          </p:cNvPr>
          <p:cNvSpPr>
            <a:spLocks noGrp="1"/>
          </p:cNvSpPr>
          <p:nvPr>
            <p:ph type="body" idx="1"/>
          </p:nvPr>
        </p:nvSpPr>
        <p:spPr/>
        <p:txBody>
          <a:bodyPr>
            <a:normAutofit fontScale="92500"/>
          </a:bodyPr>
          <a:lstStyle/>
          <a:p>
            <a:endParaRPr lang="en-US" dirty="0"/>
          </a:p>
          <a:p>
            <a:r>
              <a:rPr lang="en-US" dirty="0"/>
              <a:t>There are many more, but these are the ones that are most relevant to this class. </a:t>
            </a:r>
          </a:p>
          <a:p>
            <a:endParaRPr lang="en-US" dirty="0"/>
          </a:p>
          <a:p>
            <a:r>
              <a:rPr lang="en-US" dirty="0"/>
              <a:t>A more complete list descriptions can be found at </a:t>
            </a:r>
            <a:r>
              <a:rPr lang="en-US" sz="3200" dirty="0">
                <a:latin typeface="Arial" panose="020B0604020202020204" pitchFamily="34" charset="0"/>
                <a:cs typeface="Arial" panose="020B0604020202020204" pitchFamily="34" charset="0"/>
              </a:rPr>
              <a:t>https://online.hbs.edu/blog/post/data-visualization-techniques</a:t>
            </a:r>
            <a:endParaRPr lang="en-US" dirty="0"/>
          </a:p>
          <a:p>
            <a:endParaRPr lang="en-US" dirty="0"/>
          </a:p>
        </p:txBody>
      </p:sp>
      <p:sp>
        <p:nvSpPr>
          <p:cNvPr id="4" name="Slide Number Placeholder 3">
            <a:extLst>
              <a:ext uri="{FF2B5EF4-FFF2-40B4-BE49-F238E27FC236}">
                <a16:creationId xmlns:a16="http://schemas.microsoft.com/office/drawing/2014/main" id="{7A19884B-E9CB-9378-F440-5784C244F903}"/>
              </a:ext>
            </a:extLst>
          </p:cNvPr>
          <p:cNvSpPr>
            <a:spLocks noGrp="1"/>
          </p:cNvSpPr>
          <p:nvPr>
            <p:ph type="sldNum" sz="quarter" idx="5"/>
          </p:nvPr>
        </p:nvSpPr>
        <p:spPr/>
        <p:txBody>
          <a:bodyPr/>
          <a:lstStyle/>
          <a:p>
            <a:fld id="{C741438C-1274-4518-B00D-17B8B8D039AF}" type="slidenum">
              <a:rPr lang="en-US" smtClean="0"/>
              <a:pPr/>
              <a:t>4</a:t>
            </a:fld>
            <a:endParaRPr lang="en-US"/>
          </a:p>
        </p:txBody>
      </p:sp>
    </p:spTree>
    <p:extLst>
      <p:ext uri="{BB962C8B-B14F-4D97-AF65-F5344CB8AC3E}">
        <p14:creationId xmlns:p14="http://schemas.microsoft.com/office/powerpoint/2010/main" val="193403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7990A-1CDD-7708-7B7B-A0990268D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1DFCE-0833-EDA4-A252-586ADCA08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7EFB5-4DCD-3D05-30DF-B0FAAB382FDE}"/>
              </a:ext>
            </a:extLst>
          </p:cNvPr>
          <p:cNvSpPr>
            <a:spLocks noGrp="1"/>
          </p:cNvSpPr>
          <p:nvPr>
            <p:ph type="body" idx="1"/>
          </p:nvPr>
        </p:nvSpPr>
        <p:spPr/>
        <p:txBody>
          <a:bodyPr>
            <a:normAutofit fontScale="92500" lnSpcReduction="20000"/>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3200" dirty="0"/>
              <a:t>Use pie charts only when the parts of the pie are mutually exclusive categories and the sum of parts adds up to a meaningful whole (100% of something). </a:t>
            </a:r>
          </a:p>
          <a:p>
            <a:endParaRPr lang="en-US" dirty="0"/>
          </a:p>
          <a:p>
            <a:r>
              <a:rPr lang="en-US" dirty="0"/>
              <a:t>Above pie chart not a good example. Color contrast is too slight, there are a lot of entries, and the numbers mean nothing without labels. Also it looks like and excel chart </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D69CBC2B-6FFF-2A2D-BEFE-DDCD97B63398}"/>
              </a:ext>
            </a:extLst>
          </p:cNvPr>
          <p:cNvSpPr>
            <a:spLocks noGrp="1"/>
          </p:cNvSpPr>
          <p:nvPr>
            <p:ph type="sldNum" sz="quarter" idx="5"/>
          </p:nvPr>
        </p:nvSpPr>
        <p:spPr/>
        <p:txBody>
          <a:bodyPr/>
          <a:lstStyle/>
          <a:p>
            <a:fld id="{C741438C-1274-4518-B00D-17B8B8D039AF}" type="slidenum">
              <a:rPr lang="en-US" smtClean="0"/>
              <a:pPr/>
              <a:t>5</a:t>
            </a:fld>
            <a:endParaRPr lang="en-US"/>
          </a:p>
        </p:txBody>
      </p:sp>
    </p:spTree>
    <p:extLst>
      <p:ext uri="{BB962C8B-B14F-4D97-AF65-F5344CB8AC3E}">
        <p14:creationId xmlns:p14="http://schemas.microsoft.com/office/powerpoint/2010/main" val="305169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2B4D-E7EA-3763-94FD-ED224460A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7155B-FBC7-96C4-3F51-97BEB9A8A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76546-427D-93AD-7DB2-B8A22AE256E8}"/>
              </a:ext>
            </a:extLst>
          </p:cNvPr>
          <p:cNvSpPr>
            <a:spLocks noGrp="1"/>
          </p:cNvSpPr>
          <p:nvPr>
            <p:ph type="body" idx="1"/>
          </p:nvPr>
        </p:nvSpPr>
        <p:spPr/>
        <p:txBody>
          <a:bodyPr>
            <a:normAutofit fontScale="92500" lnSpcReduction="10000"/>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3200" dirty="0"/>
              <a:t>Use pie charts only when the parts of the pie are mutually exclusive categories and the sum of parts adds up to a meaningful whole (100% of something). </a:t>
            </a:r>
          </a:p>
          <a:p>
            <a:endParaRPr lang="en-US" dirty="0"/>
          </a:p>
          <a:p>
            <a:r>
              <a:rPr lang="en-US" dirty="0"/>
              <a:t>This pie chart is way better than the previous. </a:t>
            </a:r>
          </a:p>
          <a:p>
            <a:r>
              <a:rPr lang="en-US" dirty="0"/>
              <a:t>Color scheme, mention color wheel opposites.</a:t>
            </a:r>
          </a:p>
        </p:txBody>
      </p:sp>
      <p:sp>
        <p:nvSpPr>
          <p:cNvPr id="4" name="Slide Number Placeholder 3">
            <a:extLst>
              <a:ext uri="{FF2B5EF4-FFF2-40B4-BE49-F238E27FC236}">
                <a16:creationId xmlns:a16="http://schemas.microsoft.com/office/drawing/2014/main" id="{C4B1F5ED-FCA8-4075-3CF4-57EE8D499F89}"/>
              </a:ext>
            </a:extLst>
          </p:cNvPr>
          <p:cNvSpPr>
            <a:spLocks noGrp="1"/>
          </p:cNvSpPr>
          <p:nvPr>
            <p:ph type="sldNum" sz="quarter" idx="5"/>
          </p:nvPr>
        </p:nvSpPr>
        <p:spPr/>
        <p:txBody>
          <a:bodyPr/>
          <a:lstStyle/>
          <a:p>
            <a:fld id="{C741438C-1274-4518-B00D-17B8B8D039AF}" type="slidenum">
              <a:rPr lang="en-US" smtClean="0"/>
              <a:pPr/>
              <a:t>6</a:t>
            </a:fld>
            <a:endParaRPr lang="en-US"/>
          </a:p>
        </p:txBody>
      </p:sp>
    </p:spTree>
    <p:extLst>
      <p:ext uri="{BB962C8B-B14F-4D97-AF65-F5344CB8AC3E}">
        <p14:creationId xmlns:p14="http://schemas.microsoft.com/office/powerpoint/2010/main" val="133966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9C75E-A649-0EB5-942B-FDF885218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F3C8B-C4E9-89C1-730F-1E4AB4B63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59689-CB39-F4C1-23DF-644B36CF412C}"/>
              </a:ext>
            </a:extLst>
          </p:cNvPr>
          <p:cNvSpPr>
            <a:spLocks noGrp="1"/>
          </p:cNvSpPr>
          <p:nvPr>
            <p:ph type="body" idx="1"/>
          </p:nvPr>
        </p:nvSpPr>
        <p:spPr/>
        <p:txBody>
          <a:bodyPr>
            <a:normAutofit fontScale="47500" lnSpcReduction="20000"/>
          </a:bodyPr>
          <a:lstStyle/>
          <a:p>
            <a:pPr>
              <a:lnSpc>
                <a:spcPct val="150000"/>
              </a:lnSpc>
            </a:pPr>
            <a:r>
              <a:rPr lang="en-US" sz="3200" dirty="0"/>
              <a:t>One axis of the chart shows the categories being compared, and the other, a measured value. The length of the bar indicates the value. They are useful for when the variables are discrete (often nominal) categories.</a:t>
            </a:r>
          </a:p>
          <a:p>
            <a:pPr>
              <a:lnSpc>
                <a:spcPct val="150000"/>
              </a:lnSpc>
            </a:pPr>
            <a:endParaRPr lang="en-US" sz="3200" dirty="0"/>
          </a:p>
          <a:p>
            <a:pPr>
              <a:lnSpc>
                <a:spcPct val="150000"/>
              </a:lnSpc>
            </a:pPr>
            <a:r>
              <a:rPr lang="en-US" sz="3200" dirty="0"/>
              <a:t>A horizontal chart may be preferable when the label is long, when included in a dashboard where the direction or reading is from left to right, or when the data represent ranked categories. </a:t>
            </a:r>
          </a:p>
          <a:p>
            <a:pPr marL="0" marR="0" lvl="0" indent="0" algn="l" defTabSz="2177278" rtl="0" eaLnBrk="1" fontAlgn="auto" latinLnBrk="0" hangingPunct="1">
              <a:lnSpc>
                <a:spcPct val="100000"/>
              </a:lnSpc>
              <a:spcBef>
                <a:spcPts val="0"/>
              </a:spcBef>
              <a:spcAft>
                <a:spcPts val="0"/>
              </a:spcAft>
              <a:buClrTx/>
              <a:buSzTx/>
              <a:buFontTx/>
              <a:buNone/>
              <a:tabLst/>
              <a:defRPr/>
            </a:pPr>
            <a:endParaRPr lang="en-US" sz="3200"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sz="3200" dirty="0"/>
              <a:t>If the dependent (numeric) variable has a natural zero point, it is commonly used as a point of origin for the bar chart. However, zero is not always the best choice. You should experiment with both origin and scale to best show the relevant trends in your data without misleading the viewer in terms of the strength or extent of those trends.</a:t>
            </a:r>
          </a:p>
          <a:p>
            <a:endParaRPr lang="en-US" dirty="0"/>
          </a:p>
        </p:txBody>
      </p:sp>
      <p:sp>
        <p:nvSpPr>
          <p:cNvPr id="4" name="Slide Number Placeholder 3">
            <a:extLst>
              <a:ext uri="{FF2B5EF4-FFF2-40B4-BE49-F238E27FC236}">
                <a16:creationId xmlns:a16="http://schemas.microsoft.com/office/drawing/2014/main" id="{4FA6A476-1A52-F6E7-5A76-460DC68C6563}"/>
              </a:ext>
            </a:extLst>
          </p:cNvPr>
          <p:cNvSpPr>
            <a:spLocks noGrp="1"/>
          </p:cNvSpPr>
          <p:nvPr>
            <p:ph type="sldNum" sz="quarter" idx="5"/>
          </p:nvPr>
        </p:nvSpPr>
        <p:spPr/>
        <p:txBody>
          <a:bodyPr/>
          <a:lstStyle/>
          <a:p>
            <a:fld id="{C741438C-1274-4518-B00D-17B8B8D039AF}" type="slidenum">
              <a:rPr lang="en-US" smtClean="0"/>
              <a:pPr/>
              <a:t>7</a:t>
            </a:fld>
            <a:endParaRPr lang="en-US"/>
          </a:p>
        </p:txBody>
      </p:sp>
    </p:spTree>
    <p:extLst>
      <p:ext uri="{BB962C8B-B14F-4D97-AF65-F5344CB8AC3E}">
        <p14:creationId xmlns:p14="http://schemas.microsoft.com/office/powerpoint/2010/main" val="53759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0166-3D22-ED12-BD38-21CA269DA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CAEB0-D122-7E17-9BBE-E44517123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F594E-DB10-C291-B38B-EBE1B73DCAE3}"/>
              </a:ext>
            </a:extLst>
          </p:cNvPr>
          <p:cNvSpPr>
            <a:spLocks noGrp="1"/>
          </p:cNvSpPr>
          <p:nvPr>
            <p:ph type="body" idx="1"/>
          </p:nvPr>
        </p:nvSpPr>
        <p:spPr/>
        <p:txBody>
          <a:bodyPr>
            <a:normAutofit/>
          </a:bodyPr>
          <a:lstStyle/>
          <a:p>
            <a:r>
              <a:rPr lang="en-US" dirty="0"/>
              <a:t>Intervals also referred to as ‘classes’, ‘groups’, ‘buckets’, or ‘bins’.</a:t>
            </a:r>
          </a:p>
          <a:p>
            <a:endParaRPr lang="en-US" dirty="0"/>
          </a:p>
          <a:p>
            <a:endParaRPr lang="en-US" dirty="0"/>
          </a:p>
          <a:p>
            <a:r>
              <a:rPr lang="en-US" dirty="0"/>
              <a:t>The steam valves fail when they can’t hold back the pressure the steam is creating. It’s a great dataset for a hiss-</a:t>
            </a:r>
            <a:r>
              <a:rPr lang="en-US" dirty="0" err="1"/>
              <a:t>togram</a:t>
            </a:r>
            <a:r>
              <a:rPr lang="en-US" dirty="0"/>
              <a:t>.</a:t>
            </a:r>
          </a:p>
          <a:p>
            <a:endParaRPr lang="en-US" dirty="0"/>
          </a:p>
        </p:txBody>
      </p:sp>
      <p:sp>
        <p:nvSpPr>
          <p:cNvPr id="4" name="Slide Number Placeholder 3">
            <a:extLst>
              <a:ext uri="{FF2B5EF4-FFF2-40B4-BE49-F238E27FC236}">
                <a16:creationId xmlns:a16="http://schemas.microsoft.com/office/drawing/2014/main" id="{BE72DE45-6057-C119-434E-7486D8D1DF07}"/>
              </a:ext>
            </a:extLst>
          </p:cNvPr>
          <p:cNvSpPr>
            <a:spLocks noGrp="1"/>
          </p:cNvSpPr>
          <p:nvPr>
            <p:ph type="sldNum" sz="quarter" idx="5"/>
          </p:nvPr>
        </p:nvSpPr>
        <p:spPr/>
        <p:txBody>
          <a:bodyPr/>
          <a:lstStyle/>
          <a:p>
            <a:fld id="{C741438C-1274-4518-B00D-17B8B8D039AF}" type="slidenum">
              <a:rPr lang="en-US" smtClean="0"/>
              <a:pPr/>
              <a:t>8</a:t>
            </a:fld>
            <a:endParaRPr lang="en-US"/>
          </a:p>
        </p:txBody>
      </p:sp>
    </p:spTree>
    <p:extLst>
      <p:ext uri="{BB962C8B-B14F-4D97-AF65-F5344CB8AC3E}">
        <p14:creationId xmlns:p14="http://schemas.microsoft.com/office/powerpoint/2010/main" val="282642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7385-00C6-E088-398F-40A91DFED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010DB-D249-5342-A3DD-9D694C525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19B46-8E7F-A6DC-AE50-8CCC07271089}"/>
              </a:ext>
            </a:extLst>
          </p:cNvPr>
          <p:cNvSpPr>
            <a:spLocks noGrp="1"/>
          </p:cNvSpPr>
          <p:nvPr>
            <p:ph type="body" idx="1"/>
          </p:nvPr>
        </p:nvSpPr>
        <p:spPr/>
        <p:txBody>
          <a:bodyPr>
            <a:normAutofit fontScale="92500"/>
          </a:bodyPr>
          <a:lstStyle/>
          <a:p>
            <a:r>
              <a:rPr lang="en-US" dirty="0"/>
              <a:t>The Excel function is LOG, so to calculate the value from above, type</a:t>
            </a:r>
          </a:p>
          <a:p>
            <a:r>
              <a:rPr lang="en-US" dirty="0"/>
              <a:t>=LOG(30,2)</a:t>
            </a:r>
          </a:p>
          <a:p>
            <a:r>
              <a:rPr lang="en-US" dirty="0"/>
              <a:t>Into excel. The 30 and 2 come from the </a:t>
            </a:r>
            <a:r>
              <a:rPr lang="en-US" sz="3200" dirty="0"/>
              <a:t>log</a:t>
            </a:r>
            <a:r>
              <a:rPr lang="en-US" sz="3200" baseline="-25000" dirty="0"/>
              <a:t>2</a:t>
            </a:r>
            <a:r>
              <a:rPr lang="en-US" sz="3200" dirty="0"/>
              <a:t>(30)</a:t>
            </a:r>
          </a:p>
          <a:p>
            <a:endParaRPr lang="en-US" sz="3200" dirty="0"/>
          </a:p>
          <a:p>
            <a:r>
              <a:rPr lang="en-US" sz="3200" dirty="0"/>
              <a:t>* The range is the maximum value – minimum value from the data. </a:t>
            </a:r>
            <a:endParaRPr lang="en-US" dirty="0"/>
          </a:p>
        </p:txBody>
      </p:sp>
      <p:sp>
        <p:nvSpPr>
          <p:cNvPr id="4" name="Slide Number Placeholder 3">
            <a:extLst>
              <a:ext uri="{FF2B5EF4-FFF2-40B4-BE49-F238E27FC236}">
                <a16:creationId xmlns:a16="http://schemas.microsoft.com/office/drawing/2014/main" id="{E04C52E6-CBE0-F232-9EBD-67DC1EDEB729}"/>
              </a:ext>
            </a:extLst>
          </p:cNvPr>
          <p:cNvSpPr>
            <a:spLocks noGrp="1"/>
          </p:cNvSpPr>
          <p:nvPr>
            <p:ph type="sldNum" sz="quarter" idx="5"/>
          </p:nvPr>
        </p:nvSpPr>
        <p:spPr/>
        <p:txBody>
          <a:bodyPr/>
          <a:lstStyle/>
          <a:p>
            <a:fld id="{C741438C-1274-4518-B00D-17B8B8D039AF}" type="slidenum">
              <a:rPr lang="en-US" smtClean="0"/>
              <a:pPr/>
              <a:t>9</a:t>
            </a:fld>
            <a:endParaRPr lang="en-US"/>
          </a:p>
        </p:txBody>
      </p:sp>
    </p:spTree>
    <p:extLst>
      <p:ext uri="{BB962C8B-B14F-4D97-AF65-F5344CB8AC3E}">
        <p14:creationId xmlns:p14="http://schemas.microsoft.com/office/powerpoint/2010/main" val="428769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EBA2AFF-91EE-7640-9D82-0D5ACF4FB3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16456"/>
            <a:ext cx="24384000" cy="5399544"/>
          </a:xfrm>
          <a:prstGeom prst="rect">
            <a:avLst/>
          </a:prstGeom>
        </p:spPr>
      </p:pic>
      <p:sp>
        <p:nvSpPr>
          <p:cNvPr id="3" name="Text Placeholder 2">
            <a:extLst>
              <a:ext uri="{FF2B5EF4-FFF2-40B4-BE49-F238E27FC236}">
                <a16:creationId xmlns:a16="http://schemas.microsoft.com/office/drawing/2014/main" id="{AE019AF6-8AC2-994C-86C6-818422B3398F}"/>
              </a:ext>
            </a:extLst>
          </p:cNvPr>
          <p:cNvSpPr>
            <a:spLocks noGrp="1"/>
          </p:cNvSpPr>
          <p:nvPr>
            <p:ph type="body" sz="quarter" idx="10" hasCustomPrompt="1"/>
          </p:nvPr>
        </p:nvSpPr>
        <p:spPr>
          <a:xfrm>
            <a:off x="1068385" y="9144000"/>
            <a:ext cx="18440401" cy="1447800"/>
          </a:xfrm>
        </p:spPr>
        <p:txBody>
          <a:bodyPr/>
          <a:lstStyle>
            <a:lvl1pPr marL="0" indent="0">
              <a:buNone/>
              <a:defRPr sz="8000" b="1" i="0" cap="all" baseline="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5" name="Text Placeholder 4">
            <a:extLst>
              <a:ext uri="{FF2B5EF4-FFF2-40B4-BE49-F238E27FC236}">
                <a16:creationId xmlns:a16="http://schemas.microsoft.com/office/drawing/2014/main" id="{B8D21189-B225-DF40-AF22-53C99C79D478}"/>
              </a:ext>
            </a:extLst>
          </p:cNvPr>
          <p:cNvSpPr>
            <a:spLocks noGrp="1"/>
          </p:cNvSpPr>
          <p:nvPr>
            <p:ph type="body" sz="quarter" idx="11" hasCustomPrompt="1"/>
          </p:nvPr>
        </p:nvSpPr>
        <p:spPr>
          <a:xfrm>
            <a:off x="1068385" y="11685816"/>
            <a:ext cx="18440400" cy="1447800"/>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vl2pPr marL="1088639" indent="0">
              <a:buNone/>
              <a:defRPr b="1" i="0">
                <a:solidFill>
                  <a:schemeClr val="bg1"/>
                </a:solidFill>
                <a:latin typeface="Arial Narrow" panose="020B0604020202020204" pitchFamily="34" charset="0"/>
                <a:cs typeface="Arial Narrow" panose="020B0604020202020204" pitchFamily="34" charset="0"/>
              </a:defRPr>
            </a:lvl2pPr>
            <a:lvl3pPr marL="2177278" indent="0">
              <a:buNone/>
              <a:defRPr b="1" i="0">
                <a:solidFill>
                  <a:schemeClr val="bg1"/>
                </a:solidFill>
                <a:latin typeface="Arial Narrow" panose="020B0604020202020204" pitchFamily="34" charset="0"/>
                <a:cs typeface="Arial Narrow" panose="020B0604020202020204" pitchFamily="34" charset="0"/>
              </a:defRPr>
            </a:lvl3pPr>
            <a:lvl4pPr marL="3265917" indent="0">
              <a:buNone/>
              <a:defRPr b="1" i="0">
                <a:solidFill>
                  <a:schemeClr val="bg1"/>
                </a:solidFill>
                <a:latin typeface="Arial Narrow" panose="020B0604020202020204" pitchFamily="34" charset="0"/>
                <a:cs typeface="Arial Narrow" panose="020B0604020202020204" pitchFamily="34" charset="0"/>
              </a:defRPr>
            </a:lvl4pPr>
            <a:lvl5pPr marL="4354556" indent="0">
              <a:buNone/>
              <a:defRPr b="1" i="0">
                <a:solidFill>
                  <a:schemeClr val="bg1"/>
                </a:solidFill>
                <a:latin typeface="Arial Narrow" panose="020B0604020202020204" pitchFamily="34" charset="0"/>
                <a:cs typeface="Arial Narrow" panose="020B0604020202020204" pitchFamily="34" charset="0"/>
              </a:defRPr>
            </a:lvl5pPr>
          </a:lstStyle>
          <a:p>
            <a:pPr lvl="0"/>
            <a:r>
              <a:rPr lang="en-US" dirty="0"/>
              <a:t>Subhead text goes here</a:t>
            </a:r>
          </a:p>
        </p:txBody>
      </p:sp>
      <p:pic>
        <p:nvPicPr>
          <p:cNvPr id="7" name="Picture 6">
            <a:extLst>
              <a:ext uri="{FF2B5EF4-FFF2-40B4-BE49-F238E27FC236}">
                <a16:creationId xmlns:a16="http://schemas.microsoft.com/office/drawing/2014/main" id="{24875AF7-D4F5-AC42-A8D9-9AC9BFEF1A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404227" y="10652968"/>
            <a:ext cx="3701960" cy="2682032"/>
          </a:xfrm>
          <a:prstGeom prst="rect">
            <a:avLst/>
          </a:prstGeom>
        </p:spPr>
      </p:pic>
      <p:pic>
        <p:nvPicPr>
          <p:cNvPr id="31" name="Picture 30">
            <a:extLst>
              <a:ext uri="{FF2B5EF4-FFF2-40B4-BE49-F238E27FC236}">
                <a16:creationId xmlns:a16="http://schemas.microsoft.com/office/drawing/2014/main" id="{98D9C612-3F63-2443-9971-A956E97C95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384000" cy="8509000"/>
          </a:xfrm>
          <a:prstGeom prst="rect">
            <a:avLst/>
          </a:prstGeom>
        </p:spPr>
      </p:pic>
      <p:sp>
        <p:nvSpPr>
          <p:cNvPr id="37" name="Content Placeholder 36">
            <a:extLst>
              <a:ext uri="{FF2B5EF4-FFF2-40B4-BE49-F238E27FC236}">
                <a16:creationId xmlns:a16="http://schemas.microsoft.com/office/drawing/2014/main" id="{6C4E7651-8021-404D-8C9C-3BA33FDB0857}"/>
              </a:ext>
            </a:extLst>
          </p:cNvPr>
          <p:cNvSpPr>
            <a:spLocks noGrp="1"/>
          </p:cNvSpPr>
          <p:nvPr>
            <p:ph sz="quarter" idx="12" hasCustomPrompt="1"/>
          </p:nvPr>
        </p:nvSpPr>
        <p:spPr>
          <a:xfrm>
            <a:off x="1068388" y="10653713"/>
            <a:ext cx="12801600" cy="1031875"/>
          </a:xfrm>
        </p:spPr>
        <p:txBody>
          <a:bodyPr>
            <a:noAutofit/>
          </a:bodyPr>
          <a:lstStyle>
            <a:lvl1pPr marL="0" indent="0">
              <a:buNone/>
              <a:defRPr sz="3600" b="1" i="0">
                <a:solidFill>
                  <a:schemeClr val="bg1"/>
                </a:solidFill>
                <a:latin typeface="Arial" panose="020B0604020202020204" pitchFamily="34" charset="0"/>
                <a:cs typeface="Arial" panose="020B0604020202020204" pitchFamily="34" charset="0"/>
              </a:defRPr>
            </a:lvl1pPr>
            <a:lvl2pPr marL="1088639" indent="0">
              <a:buNone/>
              <a:defRPr sz="2800" b="1" i="0">
                <a:solidFill>
                  <a:schemeClr val="bg1"/>
                </a:solidFill>
                <a:latin typeface="Arial" panose="020B0604020202020204" pitchFamily="34" charset="0"/>
                <a:cs typeface="Arial" panose="020B0604020202020204" pitchFamily="34" charset="0"/>
              </a:defRPr>
            </a:lvl2pPr>
            <a:lvl3pPr marL="2177278" indent="0">
              <a:buNone/>
              <a:defRPr sz="2800" b="1" i="0">
                <a:solidFill>
                  <a:schemeClr val="bg1"/>
                </a:solidFill>
                <a:latin typeface="Arial" panose="020B0604020202020204" pitchFamily="34" charset="0"/>
                <a:cs typeface="Arial" panose="020B0604020202020204" pitchFamily="34" charset="0"/>
              </a:defRPr>
            </a:lvl3pPr>
            <a:lvl4pPr marL="3265917" indent="0">
              <a:buNone/>
              <a:defRPr sz="2800" b="1" i="0">
                <a:solidFill>
                  <a:schemeClr val="bg1"/>
                </a:solidFill>
                <a:latin typeface="Arial" panose="020B0604020202020204" pitchFamily="34" charset="0"/>
                <a:cs typeface="Arial" panose="020B0604020202020204" pitchFamily="34" charset="0"/>
              </a:defRPr>
            </a:lvl4pPr>
            <a:lvl5pPr marL="4354556" indent="0">
              <a:buNone/>
              <a:defRPr sz="2800" b="1" i="0">
                <a:solidFill>
                  <a:schemeClr val="bg1"/>
                </a:solidFill>
                <a:latin typeface="Arial" panose="020B0604020202020204" pitchFamily="34" charset="0"/>
                <a:cs typeface="Arial" panose="020B0604020202020204" pitchFamily="34" charset="0"/>
              </a:defRPr>
            </a:lvl5pPr>
          </a:lstStyle>
          <a:p>
            <a:pPr lvl="0"/>
            <a:r>
              <a:rPr lang="en-US" dirty="0"/>
              <a:t>Date</a:t>
            </a:r>
          </a:p>
        </p:txBody>
      </p:sp>
      <p:sp>
        <p:nvSpPr>
          <p:cNvPr id="38" name="Rectangle 37">
            <a:extLst>
              <a:ext uri="{FF2B5EF4-FFF2-40B4-BE49-F238E27FC236}">
                <a16:creationId xmlns:a16="http://schemas.microsoft.com/office/drawing/2014/main" id="{617BD3B3-D05B-7F40-8B24-F3AC42921FF1}"/>
              </a:ext>
            </a:extLst>
          </p:cNvPr>
          <p:cNvSpPr/>
          <p:nvPr userDrawn="1"/>
        </p:nvSpPr>
        <p:spPr>
          <a:xfrm>
            <a:off x="-25973" y="13335001"/>
            <a:ext cx="24413148" cy="381000"/>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19AF6-8AC2-994C-86C6-818422B3398F}"/>
              </a:ext>
            </a:extLst>
          </p:cNvPr>
          <p:cNvSpPr>
            <a:spLocks noGrp="1"/>
          </p:cNvSpPr>
          <p:nvPr>
            <p:ph type="body" sz="quarter" idx="10" hasCustomPrompt="1"/>
          </p:nvPr>
        </p:nvSpPr>
        <p:spPr>
          <a:xfrm>
            <a:off x="1068385" y="9144000"/>
            <a:ext cx="18440401" cy="1447800"/>
          </a:xfrm>
        </p:spPr>
        <p:txBody>
          <a:bodyPr/>
          <a:lstStyle>
            <a:lvl1pPr marL="0" indent="0">
              <a:buNone/>
              <a:defRPr sz="8000" b="1" i="0" cap="all" baseline="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5" name="Text Placeholder 4">
            <a:extLst>
              <a:ext uri="{FF2B5EF4-FFF2-40B4-BE49-F238E27FC236}">
                <a16:creationId xmlns:a16="http://schemas.microsoft.com/office/drawing/2014/main" id="{B8D21189-B225-DF40-AF22-53C99C79D478}"/>
              </a:ext>
            </a:extLst>
          </p:cNvPr>
          <p:cNvSpPr>
            <a:spLocks noGrp="1"/>
          </p:cNvSpPr>
          <p:nvPr>
            <p:ph type="body" sz="quarter" idx="11" hasCustomPrompt="1"/>
          </p:nvPr>
        </p:nvSpPr>
        <p:spPr>
          <a:xfrm>
            <a:off x="1068385" y="11685816"/>
            <a:ext cx="18440400" cy="1447800"/>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vl2pPr marL="1088639" indent="0">
              <a:buNone/>
              <a:defRPr b="1" i="0">
                <a:solidFill>
                  <a:schemeClr val="bg1"/>
                </a:solidFill>
                <a:latin typeface="Arial Narrow" panose="020B0604020202020204" pitchFamily="34" charset="0"/>
                <a:cs typeface="Arial Narrow" panose="020B0604020202020204" pitchFamily="34" charset="0"/>
              </a:defRPr>
            </a:lvl2pPr>
            <a:lvl3pPr marL="2177278" indent="0">
              <a:buNone/>
              <a:defRPr b="1" i="0">
                <a:solidFill>
                  <a:schemeClr val="bg1"/>
                </a:solidFill>
                <a:latin typeface="Arial Narrow" panose="020B0604020202020204" pitchFamily="34" charset="0"/>
                <a:cs typeface="Arial Narrow" panose="020B0604020202020204" pitchFamily="34" charset="0"/>
              </a:defRPr>
            </a:lvl3pPr>
            <a:lvl4pPr marL="3265917" indent="0">
              <a:buNone/>
              <a:defRPr b="1" i="0">
                <a:solidFill>
                  <a:schemeClr val="bg1"/>
                </a:solidFill>
                <a:latin typeface="Arial Narrow" panose="020B0604020202020204" pitchFamily="34" charset="0"/>
                <a:cs typeface="Arial Narrow" panose="020B0604020202020204" pitchFamily="34" charset="0"/>
              </a:defRPr>
            </a:lvl4pPr>
            <a:lvl5pPr marL="4354556" indent="0">
              <a:buNone/>
              <a:defRPr b="1" i="0">
                <a:solidFill>
                  <a:schemeClr val="bg1"/>
                </a:solidFill>
                <a:latin typeface="Arial Narrow" panose="020B0604020202020204" pitchFamily="34" charset="0"/>
                <a:cs typeface="Arial Narrow" panose="020B0604020202020204" pitchFamily="34" charset="0"/>
              </a:defRPr>
            </a:lvl5pPr>
          </a:lstStyle>
          <a:p>
            <a:pPr lvl="0"/>
            <a:r>
              <a:rPr lang="en-US" dirty="0"/>
              <a:t>Subhead text goes here</a:t>
            </a:r>
          </a:p>
        </p:txBody>
      </p:sp>
      <p:pic>
        <p:nvPicPr>
          <p:cNvPr id="7" name="Picture 6">
            <a:extLst>
              <a:ext uri="{FF2B5EF4-FFF2-40B4-BE49-F238E27FC236}">
                <a16:creationId xmlns:a16="http://schemas.microsoft.com/office/drawing/2014/main" id="{24875AF7-D4F5-AC42-A8D9-9AC9BFEF1A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04227" y="10652968"/>
            <a:ext cx="3701960" cy="2682032"/>
          </a:xfrm>
          <a:prstGeom prst="rect">
            <a:avLst/>
          </a:prstGeom>
        </p:spPr>
      </p:pic>
      <p:sp>
        <p:nvSpPr>
          <p:cNvPr id="37" name="Content Placeholder 36">
            <a:extLst>
              <a:ext uri="{FF2B5EF4-FFF2-40B4-BE49-F238E27FC236}">
                <a16:creationId xmlns:a16="http://schemas.microsoft.com/office/drawing/2014/main" id="{6C4E7651-8021-404D-8C9C-3BA33FDB0857}"/>
              </a:ext>
            </a:extLst>
          </p:cNvPr>
          <p:cNvSpPr>
            <a:spLocks noGrp="1"/>
          </p:cNvSpPr>
          <p:nvPr>
            <p:ph sz="quarter" idx="12" hasCustomPrompt="1"/>
          </p:nvPr>
        </p:nvSpPr>
        <p:spPr>
          <a:xfrm>
            <a:off x="1068388" y="10653713"/>
            <a:ext cx="12801600" cy="1031875"/>
          </a:xfrm>
        </p:spPr>
        <p:txBody>
          <a:bodyPr>
            <a:noAutofit/>
          </a:bodyPr>
          <a:lstStyle>
            <a:lvl1pPr marL="0" indent="0">
              <a:buNone/>
              <a:defRPr sz="3600" b="1" i="0">
                <a:solidFill>
                  <a:schemeClr val="bg1"/>
                </a:solidFill>
                <a:latin typeface="Arial" panose="020B0604020202020204" pitchFamily="34" charset="0"/>
                <a:cs typeface="Arial" panose="020B0604020202020204" pitchFamily="34" charset="0"/>
              </a:defRPr>
            </a:lvl1pPr>
            <a:lvl2pPr marL="1088639" indent="0">
              <a:buNone/>
              <a:defRPr sz="2800" b="1" i="0">
                <a:solidFill>
                  <a:schemeClr val="bg1"/>
                </a:solidFill>
                <a:latin typeface="Arial" panose="020B0604020202020204" pitchFamily="34" charset="0"/>
                <a:cs typeface="Arial" panose="020B0604020202020204" pitchFamily="34" charset="0"/>
              </a:defRPr>
            </a:lvl2pPr>
            <a:lvl3pPr marL="2177278" indent="0">
              <a:buNone/>
              <a:defRPr sz="2800" b="1" i="0">
                <a:solidFill>
                  <a:schemeClr val="bg1"/>
                </a:solidFill>
                <a:latin typeface="Arial" panose="020B0604020202020204" pitchFamily="34" charset="0"/>
                <a:cs typeface="Arial" panose="020B0604020202020204" pitchFamily="34" charset="0"/>
              </a:defRPr>
            </a:lvl3pPr>
            <a:lvl4pPr marL="3265917" indent="0">
              <a:buNone/>
              <a:defRPr sz="2800" b="1" i="0">
                <a:solidFill>
                  <a:schemeClr val="bg1"/>
                </a:solidFill>
                <a:latin typeface="Arial" panose="020B0604020202020204" pitchFamily="34" charset="0"/>
                <a:cs typeface="Arial" panose="020B0604020202020204" pitchFamily="34" charset="0"/>
              </a:defRPr>
            </a:lvl4pPr>
            <a:lvl5pPr marL="4354556" indent="0">
              <a:buNone/>
              <a:defRPr sz="2800" b="1" i="0">
                <a:solidFill>
                  <a:schemeClr val="bg1"/>
                </a:solidFill>
                <a:latin typeface="Arial" panose="020B0604020202020204" pitchFamily="34" charset="0"/>
                <a:cs typeface="Arial" panose="020B0604020202020204" pitchFamily="34" charset="0"/>
              </a:defRPr>
            </a:lvl5pPr>
          </a:lstStyle>
          <a:p>
            <a:pPr lvl="0"/>
            <a:r>
              <a:rPr lang="en-US" dirty="0"/>
              <a:t>Date</a:t>
            </a:r>
          </a:p>
        </p:txBody>
      </p:sp>
      <p:sp>
        <p:nvSpPr>
          <p:cNvPr id="38" name="Rectangle 37">
            <a:extLst>
              <a:ext uri="{FF2B5EF4-FFF2-40B4-BE49-F238E27FC236}">
                <a16:creationId xmlns:a16="http://schemas.microsoft.com/office/drawing/2014/main" id="{617BD3B3-D05B-7F40-8B24-F3AC42921FF1}"/>
              </a:ext>
            </a:extLst>
          </p:cNvPr>
          <p:cNvSpPr/>
          <p:nvPr userDrawn="1"/>
        </p:nvSpPr>
        <p:spPr>
          <a:xfrm>
            <a:off x="-25973" y="13335001"/>
            <a:ext cx="24413148" cy="381000"/>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a:extLst>
              <a:ext uri="{FF2B5EF4-FFF2-40B4-BE49-F238E27FC236}">
                <a16:creationId xmlns:a16="http://schemas.microsoft.com/office/drawing/2014/main" id="{0302B933-BC0A-7E4E-93EF-DCFE473F0DF6}"/>
              </a:ext>
            </a:extLst>
          </p:cNvPr>
          <p:cNvSpPr>
            <a:spLocks noGrp="1"/>
          </p:cNvSpPr>
          <p:nvPr>
            <p:ph type="pic" sz="quarter" idx="13"/>
          </p:nvPr>
        </p:nvSpPr>
        <p:spPr>
          <a:xfrm>
            <a:off x="-6208380"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dirty="0"/>
          </a:p>
        </p:txBody>
      </p:sp>
      <p:sp>
        <p:nvSpPr>
          <p:cNvPr id="11" name="Picture Placeholder 6">
            <a:extLst>
              <a:ext uri="{FF2B5EF4-FFF2-40B4-BE49-F238E27FC236}">
                <a16:creationId xmlns:a16="http://schemas.microsoft.com/office/drawing/2014/main" id="{42F94678-6773-174B-B42C-F08D7AD0B44F}"/>
              </a:ext>
            </a:extLst>
          </p:cNvPr>
          <p:cNvSpPr>
            <a:spLocks noGrp="1"/>
          </p:cNvSpPr>
          <p:nvPr>
            <p:ph type="pic" sz="quarter" idx="14"/>
          </p:nvPr>
        </p:nvSpPr>
        <p:spPr>
          <a:xfrm>
            <a:off x="287495"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
        <p:nvSpPr>
          <p:cNvPr id="12" name="Picture Placeholder 7">
            <a:extLst>
              <a:ext uri="{FF2B5EF4-FFF2-40B4-BE49-F238E27FC236}">
                <a16:creationId xmlns:a16="http://schemas.microsoft.com/office/drawing/2014/main" id="{9CC09687-35AC-604C-8149-3868FE208AA3}"/>
              </a:ext>
            </a:extLst>
          </p:cNvPr>
          <p:cNvSpPr>
            <a:spLocks noGrp="1"/>
          </p:cNvSpPr>
          <p:nvPr>
            <p:ph type="pic" sz="quarter" idx="15"/>
          </p:nvPr>
        </p:nvSpPr>
        <p:spPr>
          <a:xfrm>
            <a:off x="6783370"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
        <p:nvSpPr>
          <p:cNvPr id="13" name="Picture Placeholder 7">
            <a:extLst>
              <a:ext uri="{FF2B5EF4-FFF2-40B4-BE49-F238E27FC236}">
                <a16:creationId xmlns:a16="http://schemas.microsoft.com/office/drawing/2014/main" id="{7F13A1C9-A38B-4D40-933B-D16AAA10909B}"/>
              </a:ext>
            </a:extLst>
          </p:cNvPr>
          <p:cNvSpPr>
            <a:spLocks noGrp="1"/>
          </p:cNvSpPr>
          <p:nvPr>
            <p:ph type="pic" sz="quarter" idx="15"/>
          </p:nvPr>
        </p:nvSpPr>
        <p:spPr>
          <a:xfrm>
            <a:off x="13279245"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
        <p:nvSpPr>
          <p:cNvPr id="14" name="Picture Placeholder 7">
            <a:extLst>
              <a:ext uri="{FF2B5EF4-FFF2-40B4-BE49-F238E27FC236}">
                <a16:creationId xmlns:a16="http://schemas.microsoft.com/office/drawing/2014/main" id="{E4B53ABA-DAA8-894B-9E42-7911D19F3F70}"/>
              </a:ext>
            </a:extLst>
          </p:cNvPr>
          <p:cNvSpPr>
            <a:spLocks noGrp="1"/>
          </p:cNvSpPr>
          <p:nvPr>
            <p:ph type="pic" sz="quarter" idx="16"/>
          </p:nvPr>
        </p:nvSpPr>
        <p:spPr>
          <a:xfrm>
            <a:off x="19775120"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Tree>
    <p:extLst>
      <p:ext uri="{BB962C8B-B14F-4D97-AF65-F5344CB8AC3E}">
        <p14:creationId xmlns:p14="http://schemas.microsoft.com/office/powerpoint/2010/main" val="367609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F77C7DC-79B6-9D4C-89D6-DC049B53E5CA}"/>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753348"/>
            <a:ext cx="22402799" cy="10667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grpSp>
        <p:nvGrpSpPr>
          <p:cNvPr id="24" name="Group 23">
            <a:extLst>
              <a:ext uri="{FF2B5EF4-FFF2-40B4-BE49-F238E27FC236}">
                <a16:creationId xmlns:a16="http://schemas.microsoft.com/office/drawing/2014/main" id="{C36A9384-014F-2C4C-8BBB-AA2C74EA8702}"/>
              </a:ext>
            </a:extLst>
          </p:cNvPr>
          <p:cNvGrpSpPr/>
          <p:nvPr userDrawn="1"/>
        </p:nvGrpSpPr>
        <p:grpSpPr>
          <a:xfrm rot="10800000" flipH="1">
            <a:off x="3354387" y="321129"/>
            <a:ext cx="13822397" cy="914403"/>
            <a:chOff x="8217400" y="6091084"/>
            <a:chExt cx="6614413" cy="486698"/>
          </a:xfrm>
        </p:grpSpPr>
        <p:sp>
          <p:nvSpPr>
            <p:cNvPr id="25" name="Parallelogram 24">
              <a:extLst>
                <a:ext uri="{FF2B5EF4-FFF2-40B4-BE49-F238E27FC236}">
                  <a16:creationId xmlns:a16="http://schemas.microsoft.com/office/drawing/2014/main" id="{AF5E7309-013F-B64F-A352-91BF0360FF0A}"/>
                </a:ext>
              </a:extLst>
            </p:cNvPr>
            <p:cNvSpPr/>
            <p:nvPr/>
          </p:nvSpPr>
          <p:spPr>
            <a:xfrm>
              <a:off x="9521477" y="6091084"/>
              <a:ext cx="5310336" cy="486696"/>
            </a:xfrm>
            <a:prstGeom prst="parallelogram">
              <a:avLst>
                <a:gd name="adj" fmla="val 992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Parallelogram 25">
              <a:extLst>
                <a:ext uri="{FF2B5EF4-FFF2-40B4-BE49-F238E27FC236}">
                  <a16:creationId xmlns:a16="http://schemas.microsoft.com/office/drawing/2014/main" id="{479D0B26-F13C-AC40-9E05-1F58B84C1FC1}"/>
                </a:ext>
              </a:extLst>
            </p:cNvPr>
            <p:cNvSpPr/>
            <p:nvPr/>
          </p:nvSpPr>
          <p:spPr>
            <a:xfrm>
              <a:off x="9084940" y="6091084"/>
              <a:ext cx="809800" cy="486696"/>
            </a:xfrm>
            <a:prstGeom prst="parallelogram">
              <a:avLst>
                <a:gd name="adj" fmla="val 99287"/>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Parallelogram 26">
              <a:extLst>
                <a:ext uri="{FF2B5EF4-FFF2-40B4-BE49-F238E27FC236}">
                  <a16:creationId xmlns:a16="http://schemas.microsoft.com/office/drawing/2014/main" id="{88E56B65-EF3E-434F-854D-5E498A59E2F9}"/>
                </a:ext>
              </a:extLst>
            </p:cNvPr>
            <p:cNvSpPr/>
            <p:nvPr/>
          </p:nvSpPr>
          <p:spPr>
            <a:xfrm>
              <a:off x="8653937" y="6091086"/>
              <a:ext cx="809800" cy="486696"/>
            </a:xfrm>
            <a:prstGeom prst="parallelogram">
              <a:avLst>
                <a:gd name="adj" fmla="val 99287"/>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Parallelogram 27">
              <a:extLst>
                <a:ext uri="{FF2B5EF4-FFF2-40B4-BE49-F238E27FC236}">
                  <a16:creationId xmlns:a16="http://schemas.microsoft.com/office/drawing/2014/main" id="{A1742C9A-97F6-FA42-B8D9-EAF990D7A01D}"/>
                </a:ext>
              </a:extLst>
            </p:cNvPr>
            <p:cNvSpPr/>
            <p:nvPr/>
          </p:nvSpPr>
          <p:spPr>
            <a:xfrm>
              <a:off x="8217400" y="6091085"/>
              <a:ext cx="809800" cy="486696"/>
            </a:xfrm>
            <a:prstGeom prst="parallelogram">
              <a:avLst>
                <a:gd name="adj" fmla="val 99287"/>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9" name="Rectangle 28">
            <a:extLst>
              <a:ext uri="{FF2B5EF4-FFF2-40B4-BE49-F238E27FC236}">
                <a16:creationId xmlns:a16="http://schemas.microsoft.com/office/drawing/2014/main" id="{2E784912-8CF8-0D49-9B39-126E81E91950}"/>
              </a:ext>
            </a:extLst>
          </p:cNvPr>
          <p:cNvSpPr/>
          <p:nvPr userDrawn="1"/>
        </p:nvSpPr>
        <p:spPr>
          <a:xfrm>
            <a:off x="10059987" y="321128"/>
            <a:ext cx="14327189" cy="914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0">
            <a:extLst>
              <a:ext uri="{FF2B5EF4-FFF2-40B4-BE49-F238E27FC236}">
                <a16:creationId xmlns:a16="http://schemas.microsoft.com/office/drawing/2014/main" id="{99FFC3FA-B6A0-E04D-A8C3-539499A1D95A}"/>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Blu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678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6786B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6786B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6786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678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9A9E5569-8F80-5144-B7EC-FBF8803D81D1}"/>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25473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002E6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002E6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002E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EA8E0111-B55E-DD47-8B38-7E54D581E6CA}"/>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349446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l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00AF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00AF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00AF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00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8DC2F5D1-947E-044D-A32E-F3017CCEEBEF}"/>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2552465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m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C1D82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C1D8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C1D8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7AF698E8-5545-A043-B0F4-32B1A32854BD}"/>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47421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old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FFCD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FFC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FFCD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CB242028-7565-164C-9E74-C462CAE2C585}"/>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3857079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FF4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FF471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FF471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FF471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FF4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Data Visualization</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7F0D5AB2-1775-5E49-BBEB-1F9325FF1564}"/>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123092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US"/>
              <a:t>Click to edit Master title style</a:t>
            </a:r>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01"/>
            <a:ext cx="5690341"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r>
              <a:rPr lang="en-US"/>
              <a:t>Data Visualization</a:t>
            </a:r>
          </a:p>
        </p:txBody>
      </p:sp>
      <p:sp>
        <p:nvSpPr>
          <p:cNvPr id="6" name="Slide Number Placeholder 5"/>
          <p:cNvSpPr>
            <a:spLocks noGrp="1"/>
          </p:cNvSpPr>
          <p:nvPr>
            <p:ph type="sldNum" sz="quarter" idx="4"/>
          </p:nvPr>
        </p:nvSpPr>
        <p:spPr>
          <a:xfrm>
            <a:off x="17477475" y="12712701"/>
            <a:ext cx="5690341" cy="730250"/>
          </a:xfrm>
          <a:prstGeom prst="rect">
            <a:avLst/>
          </a:prstGeom>
        </p:spPr>
        <p:txBody>
          <a:bodyPr vert="horz" lIns="217728" tIns="108864" rIns="217728" bIns="108864" rtlCol="0" anchor="ctr"/>
          <a:lstStyle>
            <a:lvl1pPr algn="r">
              <a:defRPr sz="2900">
                <a:solidFill>
                  <a:schemeClr val="tx1">
                    <a:tint val="75000"/>
                  </a:schemeClr>
                </a:solidFill>
              </a:defRPr>
            </a:lvl1pPr>
          </a:lstStyle>
          <a:p>
            <a:fld id="{DA0720B4-62EC-4DE5-8947-4026BA8F45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9" r:id="rId4"/>
    <p:sldLayoutId id="2147483660" r:id="rId5"/>
    <p:sldLayoutId id="2147483662" r:id="rId6"/>
    <p:sldLayoutId id="2147483663" r:id="rId7"/>
    <p:sldLayoutId id="2147483664" r:id="rId8"/>
    <p:sldLayoutId id="2147483661" r:id="rId9"/>
  </p:sldLayoutIdLst>
  <p:transition>
    <p:random/>
  </p:transition>
  <p:hf hdr="0" dt="0"/>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morgan.edu/dataviz/hom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online.hbs.edu/blog/post/data-visualization-techniques" TargetMode="External"/><Relationship Id="rId4" Type="http://schemas.openxmlformats.org/officeDocument/2006/relationships/hyperlink" Target="https://writingcenter.unc.edu/tips-and-tools/figures-and-char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C8EAF-83C8-8A45-8E49-27B29AA41777}"/>
              </a:ext>
            </a:extLst>
          </p:cNvPr>
          <p:cNvSpPr>
            <a:spLocks noGrp="1"/>
          </p:cNvSpPr>
          <p:nvPr>
            <p:ph type="title" idx="4294967295"/>
          </p:nvPr>
        </p:nvSpPr>
        <p:spPr>
          <a:xfrm>
            <a:off x="915987" y="1828800"/>
            <a:ext cx="23067962" cy="350520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rm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6600" b="1" cap="all" dirty="0">
                <a:solidFill>
                  <a:schemeClr val="bg1"/>
                </a:solidFill>
                <a:latin typeface="Arial Black" panose="020B0604020202020204" pitchFamily="34" charset="0"/>
                <a:ea typeface="+mn-ea"/>
                <a:cs typeface="Arial Black" panose="020B0604020202020204" pitchFamily="34" charset="0"/>
              </a:rPr>
              <a:t>A Picture is worth a thousand words:</a:t>
            </a:r>
            <a:br>
              <a:rPr lang="en-US" sz="6600" b="1" cap="all" dirty="0">
                <a:solidFill>
                  <a:schemeClr val="bg1"/>
                </a:solidFill>
                <a:latin typeface="Arial Black" panose="020B0604020202020204" pitchFamily="34" charset="0"/>
                <a:ea typeface="+mn-ea"/>
                <a:cs typeface="Arial Black" panose="020B0604020202020204" pitchFamily="34" charset="0"/>
              </a:rPr>
            </a:br>
            <a:r>
              <a:rPr lang="en-US" sz="6600" b="1" cap="all" dirty="0">
                <a:solidFill>
                  <a:schemeClr val="bg1"/>
                </a:solidFill>
                <a:latin typeface="Arial Black" panose="020B0604020202020204" pitchFamily="34" charset="0"/>
                <a:ea typeface="+mn-ea"/>
                <a:cs typeface="Arial Black" panose="020B0604020202020204" pitchFamily="34" charset="0"/>
              </a:rPr>
              <a:t> </a:t>
            </a:r>
            <a:r>
              <a:rPr lang="en-US" sz="6000" b="1" cap="all" dirty="0">
                <a:solidFill>
                  <a:schemeClr val="bg1"/>
                </a:solidFill>
                <a:latin typeface="Arial Black" panose="020B0604020202020204" pitchFamily="34" charset="0"/>
                <a:ea typeface="+mn-ea"/>
                <a:cs typeface="Arial Black" panose="020B0604020202020204" pitchFamily="34" charset="0"/>
              </a:rPr>
              <a:t>data visualization techniques</a:t>
            </a:r>
            <a:endParaRPr kumimoji="0" lang="en-US" sz="6600" b="1" i="0" u="none" strike="noStrike" kern="1200" cap="all" spc="0" normalizeH="0" baseline="0" noProof="0" dirty="0">
              <a:ln>
                <a:noFill/>
              </a:ln>
              <a:solidFill>
                <a:schemeClr val="bg1"/>
              </a:solidFill>
              <a:effectLst/>
              <a:uLnTx/>
              <a:uFillTx/>
              <a:latin typeface="Arial Black" panose="020B0604020202020204" pitchFamily="34" charset="0"/>
              <a:ea typeface="+mn-ea"/>
              <a:cs typeface="Arial Black" panose="020B0604020202020204" pitchFamily="34" charset="0"/>
            </a:endParaRPr>
          </a:p>
        </p:txBody>
      </p:sp>
      <p:sp>
        <p:nvSpPr>
          <p:cNvPr id="3" name="Text Placeholder 2">
            <a:extLst>
              <a:ext uri="{FF2B5EF4-FFF2-40B4-BE49-F238E27FC236}">
                <a16:creationId xmlns:a16="http://schemas.microsoft.com/office/drawing/2014/main" id="{76FE4025-2527-4946-9A33-E3D85C1ACAF1}"/>
              </a:ext>
            </a:extLst>
          </p:cNvPr>
          <p:cNvSpPr>
            <a:spLocks/>
          </p:cNvSpPr>
          <p:nvPr/>
        </p:nvSpPr>
        <p:spPr>
          <a:xfrm>
            <a:off x="1068388" y="10210800"/>
            <a:ext cx="18440400" cy="2922588"/>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rm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7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BUSI 2305</a:t>
            </a:r>
          </a:p>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7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Business Statistics</a:t>
            </a:r>
            <a:endParaRPr kumimoji="0" lang="en-US" sz="7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9699415"/>
      </p:ext>
    </p:extLst>
  </p:cSld>
  <p:clrMapOvr>
    <a:masterClrMapping/>
  </p:clrMapOvr>
  <mc:AlternateContent xmlns:mc="http://schemas.openxmlformats.org/markup-compatibility/2006" xmlns:p14="http://schemas.microsoft.com/office/powerpoint/2010/main">
    <mc:Choice Requires="p14">
      <p:transition p14:dur="0" advTm="45812"/>
    </mc:Choice>
    <mc:Fallback xmlns="">
      <p:transition advTm="458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6937832-1FB8-C753-6B5D-8AF781C49BD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A6B4549-4F9B-BFC8-7900-3E66633C1A8B}"/>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Line Graph</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B8A71D16-8B4A-2100-9B85-886E21805252}"/>
              </a:ext>
            </a:extLst>
          </p:cNvPr>
          <p:cNvSpPr>
            <a:spLocks noGrp="1"/>
          </p:cNvSpPr>
          <p:nvPr>
            <p:ph type="sldNum" sz="quarter" idx="4"/>
          </p:nvPr>
        </p:nvSpPr>
        <p:spPr/>
        <p:txBody>
          <a:bodyPr/>
          <a:lstStyle/>
          <a:p>
            <a:fld id="{DA0720B4-62EC-4DE5-8947-4026BA8F455F}" type="slidenum">
              <a:rPr lang="en-US" b="0" smtClean="0">
                <a:solidFill>
                  <a:srgbClr val="000000"/>
                </a:solidFill>
              </a:rPr>
              <a:pPr/>
              <a:t>10</a:t>
            </a:fld>
            <a:endParaRPr lang="en-US" b="0" dirty="0">
              <a:solidFill>
                <a:srgbClr val="000000"/>
              </a:solidFill>
            </a:endParaRPr>
          </a:p>
        </p:txBody>
      </p:sp>
      <p:sp>
        <p:nvSpPr>
          <p:cNvPr id="4" name="TextBox 3">
            <a:extLst>
              <a:ext uri="{FF2B5EF4-FFF2-40B4-BE49-F238E27FC236}">
                <a16:creationId xmlns:a16="http://schemas.microsoft.com/office/drawing/2014/main" id="{AB3C79AE-60E4-E47B-A062-B304D7E599B2}"/>
              </a:ext>
            </a:extLst>
          </p:cNvPr>
          <p:cNvSpPr txBox="1"/>
          <p:nvPr/>
        </p:nvSpPr>
        <p:spPr>
          <a:xfrm>
            <a:off x="650659" y="1563891"/>
            <a:ext cx="23369016" cy="11081047"/>
          </a:xfrm>
          <a:prstGeom prst="rect">
            <a:avLst/>
          </a:prstGeom>
          <a:noFill/>
        </p:spPr>
        <p:txBody>
          <a:bodyPr wrap="square" numCol="1" rtlCol="0">
            <a:spAutoFit/>
          </a:bodyPr>
          <a:lstStyle/>
          <a:p>
            <a:pPr>
              <a:lnSpc>
                <a:spcPct val="150000"/>
              </a:lnSpc>
            </a:pPr>
            <a:r>
              <a:rPr lang="en-US" sz="3200" b="1" dirty="0">
                <a:solidFill>
                  <a:srgbClr val="000000"/>
                </a:solidFill>
              </a:rPr>
              <a:t> Line charts are useful for comparing continuous trends most often over time.  The lines graph is a cartesian coordinate plot chart with the points being connected to indicate the order of the trend and illustrate more clearly the changes in magnitude between one observation and the next.  Each dataset is visualized in different colors or line styles.  </a:t>
            </a: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3200" b="1" dirty="0">
              <a:solidFill>
                <a:srgbClr val="000000"/>
              </a:solidFill>
            </a:endParaRPr>
          </a:p>
          <a:p>
            <a:pPr>
              <a:lnSpc>
                <a:spcPct val="150000"/>
              </a:lnSpc>
            </a:pPr>
            <a:endParaRPr lang="en-US" sz="1600" b="1" dirty="0">
              <a:solidFill>
                <a:srgbClr val="000000"/>
              </a:solidFill>
            </a:endParaRPr>
          </a:p>
          <a:p>
            <a:pPr>
              <a:lnSpc>
                <a:spcPct val="150000"/>
              </a:lnSpc>
            </a:pPr>
            <a:endParaRPr lang="en-US" sz="1600" b="1" dirty="0">
              <a:solidFill>
                <a:srgbClr val="000000"/>
              </a:solidFill>
            </a:endParaRPr>
          </a:p>
          <a:p>
            <a:pPr>
              <a:lnSpc>
                <a:spcPct val="150000"/>
              </a:lnSpc>
            </a:pPr>
            <a:r>
              <a:rPr lang="en-US" sz="3200" b="1" dirty="0">
                <a:solidFill>
                  <a:srgbClr val="000000"/>
                </a:solidFill>
              </a:rPr>
              <a:t>Line graphs are similar to bar graphs but are better at showing the rate of change between two points. Line graphs can also be used to compare multiple dependent variables by plotting multiple lines on the same graph.</a:t>
            </a:r>
          </a:p>
          <a:p>
            <a:pPr>
              <a:lnSpc>
                <a:spcPct val="150000"/>
              </a:lnSpc>
            </a:pPr>
            <a:endParaRPr lang="en-US" sz="3200" b="1" dirty="0">
              <a:solidFill>
                <a:srgbClr val="000000"/>
              </a:solidFill>
            </a:endParaRPr>
          </a:p>
        </p:txBody>
      </p:sp>
      <p:sp>
        <p:nvSpPr>
          <p:cNvPr id="8" name="Footer Placeholder 3">
            <a:extLst>
              <a:ext uri="{FF2B5EF4-FFF2-40B4-BE49-F238E27FC236}">
                <a16:creationId xmlns:a16="http://schemas.microsoft.com/office/drawing/2014/main" id="{7C464DB5-AA1D-6544-4220-5E0D53D36F55}"/>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graphicFrame>
        <p:nvGraphicFramePr>
          <p:cNvPr id="10" name="Chart 9">
            <a:extLst>
              <a:ext uri="{FF2B5EF4-FFF2-40B4-BE49-F238E27FC236}">
                <a16:creationId xmlns:a16="http://schemas.microsoft.com/office/drawing/2014/main" id="{6B9DA5AB-0AAA-C8D1-9E85-5ED93D186FB9}"/>
              </a:ext>
            </a:extLst>
          </p:cNvPr>
          <p:cNvGraphicFramePr>
            <a:graphicFrameLocks/>
          </p:cNvGraphicFramePr>
          <p:nvPr>
            <p:extLst>
              <p:ext uri="{D42A27DB-BD31-4B8C-83A1-F6EECF244321}">
                <p14:modId xmlns:p14="http://schemas.microsoft.com/office/powerpoint/2010/main" val="3262275876"/>
              </p:ext>
            </p:extLst>
          </p:nvPr>
        </p:nvGraphicFramePr>
        <p:xfrm>
          <a:off x="2897187" y="4343400"/>
          <a:ext cx="195834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15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71D068-F74E-8D05-5E01-CD3BAC0C91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235F7FA-9136-6C6A-20F0-59137B3CF0F6}"/>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Box &amp; Whisker Plot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6CE171D6-5F3E-F29E-E1BF-D13906EA7F6A}"/>
              </a:ext>
            </a:extLst>
          </p:cNvPr>
          <p:cNvSpPr>
            <a:spLocks noGrp="1"/>
          </p:cNvSpPr>
          <p:nvPr>
            <p:ph type="sldNum" sz="quarter" idx="4"/>
          </p:nvPr>
        </p:nvSpPr>
        <p:spPr/>
        <p:txBody>
          <a:bodyPr/>
          <a:lstStyle/>
          <a:p>
            <a:fld id="{DA0720B4-62EC-4DE5-8947-4026BA8F455F}" type="slidenum">
              <a:rPr lang="en-US" smtClean="0"/>
              <a:pPr/>
              <a:t>11</a:t>
            </a:fld>
            <a:endParaRPr lang="en-US" dirty="0"/>
          </a:p>
        </p:txBody>
      </p:sp>
      <p:sp>
        <p:nvSpPr>
          <p:cNvPr id="4" name="TextBox 3">
            <a:extLst>
              <a:ext uri="{FF2B5EF4-FFF2-40B4-BE49-F238E27FC236}">
                <a16:creationId xmlns:a16="http://schemas.microsoft.com/office/drawing/2014/main" id="{0E0D24D2-71F3-5374-E95B-1F7E4F2093A6}"/>
              </a:ext>
            </a:extLst>
          </p:cNvPr>
          <p:cNvSpPr txBox="1"/>
          <p:nvPr/>
        </p:nvSpPr>
        <p:spPr>
          <a:xfrm>
            <a:off x="0" y="1447800"/>
            <a:ext cx="24387175" cy="7122143"/>
          </a:xfrm>
          <a:prstGeom prst="rect">
            <a:avLst/>
          </a:prstGeom>
          <a:noFill/>
        </p:spPr>
        <p:txBody>
          <a:bodyPr wrap="square" numCol="1" rtlCol="0">
            <a:spAutoFit/>
          </a:bodyPr>
          <a:lstStyle/>
          <a:p>
            <a:pPr>
              <a:lnSpc>
                <a:spcPct val="150000"/>
              </a:lnSpc>
            </a:pPr>
            <a:r>
              <a:rPr lang="en-US" sz="2800" dirty="0"/>
              <a:t>A box and whisker plot, or box plot, provides a visual summary of data through its quartiles. First, a box is drawn from the first quartile to the third of the data set. A line within the box represents the median. “Whiskers,” or lines, are then drawn extending from the box to the minimum (lower extreme) and maximum (upper extreme). Outliers are represented by individual points that are in-line with the whiskers.</a:t>
            </a:r>
          </a:p>
          <a:p>
            <a:pPr>
              <a:lnSpc>
                <a:spcPct val="150000"/>
              </a:lnSpc>
            </a:pPr>
            <a:endParaRPr lang="en-US" sz="2800" dirty="0"/>
          </a:p>
          <a:p>
            <a:pPr>
              <a:lnSpc>
                <a:spcPct val="150000"/>
              </a:lnSpc>
            </a:pPr>
            <a:r>
              <a:rPr lang="en-US" sz="2800" dirty="0"/>
              <a:t>This type of chart is helpful in quickly identifying whether or not the data is symmetrical or skewed, as well as providing a visual summary of the data set that can be easily interpreted.</a:t>
            </a:r>
          </a:p>
          <a:p>
            <a:pPr>
              <a:lnSpc>
                <a:spcPct val="150000"/>
              </a:lnSpc>
            </a:pPr>
            <a:endParaRPr lang="en-US" sz="2800" dirty="0"/>
          </a:p>
          <a:p>
            <a:pPr>
              <a:lnSpc>
                <a:spcPct val="150000"/>
              </a:lnSpc>
            </a:pPr>
            <a:r>
              <a:rPr lang="en-US" sz="2800" dirty="0"/>
              <a:t>Box and Whisker plots are used to summarize descriptive statistics.  The small horizontal lines (whiskers) at the extreme ends of the plot are the min and max values.  The box represents the interquartile range of the dataset with the lower hinge (bottom edge) of the box showing the first quartile and the upper hinge showing the 75% quartile.  The line in the middle of the box represents the median and outliers are indicated by dots above or below the whiskers.</a:t>
            </a:r>
          </a:p>
        </p:txBody>
      </p:sp>
      <p:sp>
        <p:nvSpPr>
          <p:cNvPr id="8" name="Footer Placeholder 3">
            <a:extLst>
              <a:ext uri="{FF2B5EF4-FFF2-40B4-BE49-F238E27FC236}">
                <a16:creationId xmlns:a16="http://schemas.microsoft.com/office/drawing/2014/main" id="{A733DBEF-2F73-DD61-EC79-D995CA66EF05}"/>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149518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442068-D4E3-12C1-562F-BC81E338B44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E3574B7-1804-D36D-7F7B-0B3F68093382}"/>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Candlestick (Stock) Plot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86D866A5-FBDE-6F32-DD1F-23B2B0E70269}"/>
              </a:ext>
            </a:extLst>
          </p:cNvPr>
          <p:cNvSpPr>
            <a:spLocks noGrp="1"/>
          </p:cNvSpPr>
          <p:nvPr>
            <p:ph type="sldNum" sz="quarter" idx="4"/>
          </p:nvPr>
        </p:nvSpPr>
        <p:spPr/>
        <p:txBody>
          <a:bodyPr/>
          <a:lstStyle/>
          <a:p>
            <a:fld id="{DA0720B4-62EC-4DE5-8947-4026BA8F455F}" type="slidenum">
              <a:rPr lang="en-US" smtClean="0"/>
              <a:pPr/>
              <a:t>12</a:t>
            </a:fld>
            <a:endParaRPr lang="en-US" dirty="0"/>
          </a:p>
        </p:txBody>
      </p:sp>
      <p:sp>
        <p:nvSpPr>
          <p:cNvPr id="4" name="TextBox 3">
            <a:extLst>
              <a:ext uri="{FF2B5EF4-FFF2-40B4-BE49-F238E27FC236}">
                <a16:creationId xmlns:a16="http://schemas.microsoft.com/office/drawing/2014/main" id="{D748BF1F-F4FC-DE98-B264-4CCEEA91353C}"/>
              </a:ext>
            </a:extLst>
          </p:cNvPr>
          <p:cNvSpPr txBox="1"/>
          <p:nvPr/>
        </p:nvSpPr>
        <p:spPr>
          <a:xfrm>
            <a:off x="0" y="1447800"/>
            <a:ext cx="24387175" cy="7122143"/>
          </a:xfrm>
          <a:prstGeom prst="rect">
            <a:avLst/>
          </a:prstGeom>
          <a:noFill/>
        </p:spPr>
        <p:txBody>
          <a:bodyPr wrap="square" numCol="1" rtlCol="0">
            <a:spAutoFit/>
          </a:bodyPr>
          <a:lstStyle/>
          <a:p>
            <a:pPr>
              <a:lnSpc>
                <a:spcPct val="150000"/>
              </a:lnSpc>
            </a:pPr>
            <a:r>
              <a:rPr lang="en-US" sz="2800" dirty="0"/>
              <a:t>A box and whisker plot, or box plot, provides a visual summary of data through its quartiles. First, a box is drawn from the first quartile to the third of the data set. A line within the box represents the median. “Whiskers,” or lines, are then drawn extending from the box to the minimum (lower extreme) and maximum (upper extreme). Outliers are represented by individual points that are in-line with the whiskers.</a:t>
            </a:r>
          </a:p>
          <a:p>
            <a:pPr>
              <a:lnSpc>
                <a:spcPct val="150000"/>
              </a:lnSpc>
            </a:pPr>
            <a:endParaRPr lang="en-US" sz="2800" dirty="0"/>
          </a:p>
          <a:p>
            <a:pPr>
              <a:lnSpc>
                <a:spcPct val="150000"/>
              </a:lnSpc>
            </a:pPr>
            <a:r>
              <a:rPr lang="en-US" sz="2800" dirty="0"/>
              <a:t>This type of chart is helpful in quickly identifying whether or not the data is symmetrical or skewed, as well as providing a visual summary of the data set that can be easily interpreted.</a:t>
            </a:r>
          </a:p>
          <a:p>
            <a:pPr>
              <a:lnSpc>
                <a:spcPct val="150000"/>
              </a:lnSpc>
            </a:pPr>
            <a:endParaRPr lang="en-US" sz="2800" dirty="0"/>
          </a:p>
          <a:p>
            <a:pPr>
              <a:lnSpc>
                <a:spcPct val="150000"/>
              </a:lnSpc>
            </a:pPr>
            <a:r>
              <a:rPr lang="en-US" sz="2800" dirty="0"/>
              <a:t>Box and Whisker plots are used to summarize descriptive statistics.  The small horizontal lines (whiskers) at the extreme ends of the plot are the min and max values.  The box represents the interquartile range of the dataset with the lower hinge (bottom edge) of the box showing the first quartile and the upper hinge showing the 75% quartile.  The line in the middle of the box represents the median and outliers are indicated by dots above or below the whiskers.</a:t>
            </a:r>
          </a:p>
        </p:txBody>
      </p:sp>
      <p:sp>
        <p:nvSpPr>
          <p:cNvPr id="8" name="Footer Placeholder 3">
            <a:extLst>
              <a:ext uri="{FF2B5EF4-FFF2-40B4-BE49-F238E27FC236}">
                <a16:creationId xmlns:a16="http://schemas.microsoft.com/office/drawing/2014/main" id="{68D47687-09F1-ABEC-ED5F-875C47DEDF74}"/>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12769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13E065-225B-B483-01D7-504CFEFD5BE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6B00EE-7B4E-2821-42A4-3C0AD49EA3F5}"/>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area chart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1EB278EF-B918-4A4F-A97F-C0F32A583CCD}"/>
              </a:ext>
            </a:extLst>
          </p:cNvPr>
          <p:cNvSpPr>
            <a:spLocks noGrp="1"/>
          </p:cNvSpPr>
          <p:nvPr>
            <p:ph type="sldNum" sz="quarter" idx="4"/>
          </p:nvPr>
        </p:nvSpPr>
        <p:spPr/>
        <p:txBody>
          <a:bodyPr/>
          <a:lstStyle/>
          <a:p>
            <a:fld id="{DA0720B4-62EC-4DE5-8947-4026BA8F455F}" type="slidenum">
              <a:rPr lang="en-US" smtClean="0"/>
              <a:pPr/>
              <a:t>13</a:t>
            </a:fld>
            <a:endParaRPr lang="en-US" dirty="0"/>
          </a:p>
        </p:txBody>
      </p:sp>
      <p:sp>
        <p:nvSpPr>
          <p:cNvPr id="4" name="TextBox 3">
            <a:extLst>
              <a:ext uri="{FF2B5EF4-FFF2-40B4-BE49-F238E27FC236}">
                <a16:creationId xmlns:a16="http://schemas.microsoft.com/office/drawing/2014/main" id="{8CE87811-75B4-C5D1-A2AA-98CBE8E1789F}"/>
              </a:ext>
            </a:extLst>
          </p:cNvPr>
          <p:cNvSpPr txBox="1"/>
          <p:nvPr/>
        </p:nvSpPr>
        <p:spPr>
          <a:xfrm>
            <a:off x="0" y="1447800"/>
            <a:ext cx="24387175" cy="6475812"/>
          </a:xfrm>
          <a:prstGeom prst="rect">
            <a:avLst/>
          </a:prstGeom>
          <a:noFill/>
        </p:spPr>
        <p:txBody>
          <a:bodyPr wrap="square" numCol="1" rtlCol="0">
            <a:spAutoFit/>
          </a:bodyPr>
          <a:lstStyle/>
          <a:p>
            <a:pPr>
              <a:lnSpc>
                <a:spcPct val="150000"/>
              </a:lnSpc>
            </a:pPr>
            <a:r>
              <a:rPr lang="en-US" sz="2800" dirty="0"/>
              <a:t>An area chart, or area graph, is a variation on a basic line graph in which the area underneath the line is shaded to represent the total value of each data point. When several data series must be compared on the same graph, stacked area charts are used.</a:t>
            </a:r>
          </a:p>
          <a:p>
            <a:pPr>
              <a:lnSpc>
                <a:spcPct val="150000"/>
              </a:lnSpc>
            </a:pPr>
            <a:endParaRPr lang="en-US" sz="2800" dirty="0"/>
          </a:p>
          <a:p>
            <a:pPr>
              <a:lnSpc>
                <a:spcPct val="150000"/>
              </a:lnSpc>
            </a:pPr>
            <a:r>
              <a:rPr lang="en-US" sz="2800" dirty="0"/>
              <a:t>This method of data visualization is useful for showing changes in one or more quantities over time, as well as showing how each quantity combines to make up the whole. Stacked area charts are effective in showing part-to-whole comparisons.</a:t>
            </a:r>
          </a:p>
          <a:p>
            <a:pPr>
              <a:lnSpc>
                <a:spcPct val="150000"/>
              </a:lnSpc>
            </a:pPr>
            <a:endParaRPr lang="en-US" sz="2800" dirty="0"/>
          </a:p>
          <a:p>
            <a:pPr>
              <a:lnSpc>
                <a:spcPct val="150000"/>
              </a:lnSpc>
            </a:pPr>
            <a:r>
              <a:rPr lang="en-US" sz="2800" dirty="0"/>
              <a:t>Stacked area charts are used to compare part </a:t>
            </a:r>
            <a:r>
              <a:rPr lang="en-US" sz="2800" dirty="0" err="1"/>
              <a:t>ot</a:t>
            </a:r>
            <a:r>
              <a:rPr lang="en-US" sz="2800" dirty="0"/>
              <a:t> whole relationships.  Each layer in a stacked area chart represents a variable and the area of the layer represents the variable's total value.  The x-axis typically represents a continuous or interval </a:t>
            </a:r>
            <a:r>
              <a:rPr lang="en-US" sz="2800" dirty="0" err="1"/>
              <a:t>vairable</a:t>
            </a:r>
            <a:r>
              <a:rPr lang="en-US" sz="2800" dirty="0"/>
              <a:t> like time, and the y-axis represents both the cumulative total of all variables and the individual value of specific variables.  This chart is useful for comparing relative proportions of individual variables to each other and to the total value of the dataset, where all values are positive.</a:t>
            </a:r>
          </a:p>
        </p:txBody>
      </p:sp>
      <p:sp>
        <p:nvSpPr>
          <p:cNvPr id="8" name="Footer Placeholder 3">
            <a:extLst>
              <a:ext uri="{FF2B5EF4-FFF2-40B4-BE49-F238E27FC236}">
                <a16:creationId xmlns:a16="http://schemas.microsoft.com/office/drawing/2014/main" id="{E9356837-07E5-03B5-8EFB-0C29CEEFD33B}"/>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2531532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003F74-56E3-AFD3-87FA-916C7025466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81DEBA8-0365-1A8A-E078-023B188F721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Scatter (x-y) plot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59E8A45F-4154-4B45-6C3F-D463DADD00EB}"/>
              </a:ext>
            </a:extLst>
          </p:cNvPr>
          <p:cNvSpPr>
            <a:spLocks noGrp="1"/>
          </p:cNvSpPr>
          <p:nvPr>
            <p:ph type="sldNum" sz="quarter" idx="4"/>
          </p:nvPr>
        </p:nvSpPr>
        <p:spPr/>
        <p:txBody>
          <a:bodyPr/>
          <a:lstStyle/>
          <a:p>
            <a:fld id="{DA0720B4-62EC-4DE5-8947-4026BA8F455F}" type="slidenum">
              <a:rPr lang="en-US" smtClean="0"/>
              <a:pPr/>
              <a:t>14</a:t>
            </a:fld>
            <a:endParaRPr lang="en-US" dirty="0"/>
          </a:p>
        </p:txBody>
      </p:sp>
      <p:sp>
        <p:nvSpPr>
          <p:cNvPr id="4" name="TextBox 3">
            <a:extLst>
              <a:ext uri="{FF2B5EF4-FFF2-40B4-BE49-F238E27FC236}">
                <a16:creationId xmlns:a16="http://schemas.microsoft.com/office/drawing/2014/main" id="{8E6EC804-3DC0-AFC0-2C7E-350747630B5E}"/>
              </a:ext>
            </a:extLst>
          </p:cNvPr>
          <p:cNvSpPr txBox="1"/>
          <p:nvPr/>
        </p:nvSpPr>
        <p:spPr>
          <a:xfrm>
            <a:off x="0" y="1447800"/>
            <a:ext cx="24387175" cy="9707466"/>
          </a:xfrm>
          <a:prstGeom prst="rect">
            <a:avLst/>
          </a:prstGeom>
          <a:noFill/>
        </p:spPr>
        <p:txBody>
          <a:bodyPr wrap="square" numCol="1" rtlCol="0">
            <a:spAutoFit/>
          </a:bodyPr>
          <a:lstStyle/>
          <a:p>
            <a:pPr>
              <a:lnSpc>
                <a:spcPct val="150000"/>
              </a:lnSpc>
            </a:pPr>
            <a:r>
              <a:rPr lang="en-US" sz="2800" dirty="0"/>
              <a:t>Another technique commonly used to display data is a scatter plot. A scatter plot displays data for two variables as represented by points plotted against the horizontal and vertical axis. This type of data visualization is useful in illustrating the relationships that exist between variables and can be used to identify trends or correlations in data.</a:t>
            </a:r>
          </a:p>
          <a:p>
            <a:pPr>
              <a:lnSpc>
                <a:spcPct val="150000"/>
              </a:lnSpc>
            </a:pPr>
            <a:endParaRPr lang="en-US" sz="2800" dirty="0"/>
          </a:p>
          <a:p>
            <a:pPr>
              <a:lnSpc>
                <a:spcPct val="150000"/>
              </a:lnSpc>
            </a:pPr>
            <a:r>
              <a:rPr lang="en-US" sz="2800" dirty="0"/>
              <a:t>Scatter plots are most effective for fairly large data sets, since it’s often easier to identify trends when there are more data points present. Additionally, the closer the data points are grouped together, the stronger the correlation or trend tends to be</a:t>
            </a:r>
          </a:p>
          <a:p>
            <a:pPr>
              <a:lnSpc>
                <a:spcPct val="150000"/>
              </a:lnSpc>
            </a:pPr>
            <a:endParaRPr lang="en-US" sz="2800" dirty="0"/>
          </a:p>
          <a:p>
            <a:pPr>
              <a:lnSpc>
                <a:spcPct val="150000"/>
              </a:lnSpc>
            </a:pPr>
            <a:r>
              <a:rPr lang="en-US" sz="2800" dirty="0"/>
              <a:t>Scatter plots are another way to illustrate the relationship between two variables. In this case, data are displayed as points in an </a:t>
            </a:r>
            <a:r>
              <a:rPr lang="en-US" sz="2800" dirty="0" err="1"/>
              <a:t>x,y</a:t>
            </a:r>
            <a:r>
              <a:rPr lang="en-US" sz="2800" dirty="0"/>
              <a:t> coordinate system, where each point represents one observation along two axes of variation. Often, scatter plots are used to illustrate correlation between two variables—as one variable increases, the other increases (positive correlation) or decreases (negative correlation). However, correlation does not necessarily imply that changes in one variable cause changes in the other. For instance, a third, unplotted variable may be causing both. In other words, scatter plots can be used to graph one independent and one dependent variable, or they can be used to plot two independent variables. In cases where one variable is dependent on another (for example, height depends partly on age), plot the independent variable on the horizontal (x) axis, and the dependent variable on the vertical (y) axis. In addition to correlation (a linear relationship), scatter plots can be used to plot non-linear relationships between variables.</a:t>
            </a:r>
          </a:p>
          <a:p>
            <a:pPr>
              <a:lnSpc>
                <a:spcPct val="150000"/>
              </a:lnSpc>
            </a:pPr>
            <a:endParaRPr lang="en-US" sz="2800" dirty="0"/>
          </a:p>
        </p:txBody>
      </p:sp>
      <p:sp>
        <p:nvSpPr>
          <p:cNvPr id="8" name="Footer Placeholder 3">
            <a:extLst>
              <a:ext uri="{FF2B5EF4-FFF2-40B4-BE49-F238E27FC236}">
                <a16:creationId xmlns:a16="http://schemas.microsoft.com/office/drawing/2014/main" id="{4FB77328-6B68-A1AF-0073-9C5771EBBBFF}"/>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207537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F6D5-5671-2989-D242-A63C0B109493}"/>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D29FCC77-DDCB-88DA-AADF-8FE306A0B9D0}"/>
              </a:ext>
            </a:extLst>
          </p:cNvPr>
          <p:cNvSpPr txBox="1">
            <a:spLocks/>
          </p:cNvSpPr>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lvl1pPr algn="ctr" defTabSz="2177278" rtl="0" eaLnBrk="1" latinLnBrk="0" hangingPunct="1">
              <a:spcBef>
                <a:spcPct val="0"/>
              </a:spcBef>
              <a:buNone/>
              <a:defRPr sz="10500" kern="1200">
                <a:solidFill>
                  <a:schemeClr val="tx1"/>
                </a:solidFill>
                <a:latin typeface="+mj-lt"/>
                <a:ea typeface="+mj-ea"/>
                <a:cs typeface="+mj-cs"/>
              </a:defRPr>
            </a:lvl1pPr>
          </a:lstStyle>
          <a:p>
            <a:pPr algn="l">
              <a:spcBef>
                <a:spcPct val="20000"/>
              </a:spcBef>
              <a:buFont typeface="Arial" pitchFamily="34" charset="0"/>
              <a:buNone/>
              <a:defRPr/>
            </a:pPr>
            <a:r>
              <a:rPr lang="en-US" sz="4500" b="1" cap="all" dirty="0">
                <a:solidFill>
                  <a:schemeClr val="bg1"/>
                </a:solidFill>
                <a:ea typeface="+mn-ea"/>
                <a:cs typeface="Arial Black" panose="020B0604020202020204" pitchFamily="34" charset="0"/>
              </a:rPr>
              <a:t>Choosing the right chart</a:t>
            </a:r>
          </a:p>
        </p:txBody>
      </p:sp>
      <p:sp>
        <p:nvSpPr>
          <p:cNvPr id="6" name="Text Placeholder 2">
            <a:extLst>
              <a:ext uri="{FF2B5EF4-FFF2-40B4-BE49-F238E27FC236}">
                <a16:creationId xmlns:a16="http://schemas.microsoft.com/office/drawing/2014/main" id="{28DAC790-5490-29D9-D9DB-56401954764F}"/>
              </a:ext>
            </a:extLst>
          </p:cNvPr>
          <p:cNvSpPr>
            <a:spLocks noGrp="1"/>
          </p:cNvSpPr>
          <p:nvPr>
            <p:ph type="body" sz="quarter" idx="11"/>
          </p:nvPr>
        </p:nvSpPr>
        <p:spPr>
          <a:xfrm>
            <a:off x="1906587" y="2514600"/>
            <a:ext cx="21259801" cy="9372600"/>
          </a:xfrm>
        </p:spPr>
        <p:txBody>
          <a:bodyPr>
            <a:noAutofit/>
          </a:bodyPr>
          <a:lstStyle/>
          <a:p>
            <a:pPr marL="0" indent="0">
              <a:buNone/>
            </a:pPr>
            <a:r>
              <a:rPr lang="en-US" sz="3600" b="1" dirty="0">
                <a:latin typeface="Arial" panose="020B0604020202020204" pitchFamily="34" charset="0"/>
                <a:cs typeface="Arial" panose="020B0604020202020204" pitchFamily="34" charset="0"/>
              </a:rPr>
              <a:t>Nominal</a:t>
            </a:r>
            <a:r>
              <a:rPr lang="en-US" sz="3600" dirty="0">
                <a:latin typeface="Arial" panose="020B0604020202020204" pitchFamily="34" charset="0"/>
                <a:cs typeface="Arial" panose="020B0604020202020204" pitchFamily="34" charset="0"/>
              </a:rPr>
              <a:t> Level (Categorical) – bar charts do well at illustrating counts and frequencies of categories, while pie charts showcase % composition and/or proportionality, and stacked bar/area charts compare multiple categories across multiple data points.</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b="1" dirty="0">
                <a:latin typeface="Arial" panose="020B0604020202020204" pitchFamily="34" charset="0"/>
                <a:cs typeface="Arial" panose="020B0604020202020204" pitchFamily="34" charset="0"/>
              </a:rPr>
              <a:t>Ordinal</a:t>
            </a:r>
            <a:r>
              <a:rPr lang="en-US" sz="3600" dirty="0">
                <a:latin typeface="Arial" panose="020B0604020202020204" pitchFamily="34" charset="0"/>
                <a:cs typeface="Arial" panose="020B0604020202020204" pitchFamily="34" charset="0"/>
              </a:rPr>
              <a:t> Level (Ordered Categories) – Bar charts can effectively represent ordinal data, especially when the order matters. Ordered line charts can show trends over time or across another level of data.</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b="1" dirty="0">
                <a:latin typeface="Arial" panose="020B0604020202020204" pitchFamily="34" charset="0"/>
                <a:cs typeface="Arial" panose="020B0604020202020204" pitchFamily="34" charset="0"/>
              </a:rPr>
              <a:t>Interval</a:t>
            </a:r>
            <a:r>
              <a:rPr lang="en-US" sz="3600" dirty="0">
                <a:latin typeface="Arial" panose="020B0604020202020204" pitchFamily="34" charset="0"/>
                <a:cs typeface="Arial" panose="020B0604020202020204" pitchFamily="34" charset="0"/>
              </a:rPr>
              <a:t> Level – Line charts are excellent for showing trends and changes in interval data over time or other ordered dimensions. Histograms or box plots can provide insights into the distribution and spread of data. For comparing values across categories, consider grouped bar charts.</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b="1" dirty="0">
                <a:latin typeface="Arial" panose="020B0604020202020204" pitchFamily="34" charset="0"/>
                <a:cs typeface="Arial" panose="020B0604020202020204" pitchFamily="34" charset="0"/>
              </a:rPr>
              <a:t>Ratio</a:t>
            </a:r>
            <a:r>
              <a:rPr lang="en-US" sz="3600" dirty="0">
                <a:latin typeface="Arial" panose="020B0604020202020204" pitchFamily="34" charset="0"/>
                <a:cs typeface="Arial" panose="020B0604020202020204" pitchFamily="34" charset="0"/>
              </a:rPr>
              <a:t> Level – Scatter Plots are great for visualizing relationships and correlations between two continuous variables. Box plots and histograms can be used to display the distribution and summary statistics of ratio data. Line charts are useful for showing trends over time or ordered dimensions when you have ratio data.</a:t>
            </a:r>
          </a:p>
        </p:txBody>
      </p:sp>
      <p:sp>
        <p:nvSpPr>
          <p:cNvPr id="7" name="Slide Number Placeholder 1">
            <a:extLst>
              <a:ext uri="{FF2B5EF4-FFF2-40B4-BE49-F238E27FC236}">
                <a16:creationId xmlns:a16="http://schemas.microsoft.com/office/drawing/2014/main" id="{4CF56933-D92C-B46B-4AFD-144971C25974}"/>
              </a:ext>
            </a:extLst>
          </p:cNvPr>
          <p:cNvSpPr>
            <a:spLocks noGrp="1"/>
          </p:cNvSpPr>
          <p:nvPr>
            <p:ph type="sldNum" sz="quarter" idx="4"/>
          </p:nvPr>
        </p:nvSpPr>
        <p:spPr>
          <a:xfrm>
            <a:off x="19316914" y="12689682"/>
            <a:ext cx="4702761" cy="730250"/>
          </a:xfrm>
        </p:spPr>
        <p:txBody>
          <a:bodyPr/>
          <a:lstStyle/>
          <a:p>
            <a:fld id="{DA0720B4-62EC-4DE5-8947-4026BA8F455F}" type="slidenum">
              <a:rPr lang="en-US" smtClean="0"/>
              <a:pPr/>
              <a:t>15</a:t>
            </a:fld>
            <a:endParaRPr lang="en-US" dirty="0"/>
          </a:p>
        </p:txBody>
      </p:sp>
      <p:sp>
        <p:nvSpPr>
          <p:cNvPr id="9" name="Footer Placeholder 3">
            <a:extLst>
              <a:ext uri="{FF2B5EF4-FFF2-40B4-BE49-F238E27FC236}">
                <a16:creationId xmlns:a16="http://schemas.microsoft.com/office/drawing/2014/main" id="{1FA5D4E2-5D2B-BA13-A0C1-3F08EB568EE9}"/>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297650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3F863-3705-4896-04A6-71491E13AAE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65F6DC7-7DD0-D3A5-3963-BECA5EFAC5E9}"/>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Additional Reading</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615DB9A1-2409-8B6F-61B8-A580D09DB3FC}"/>
              </a:ext>
            </a:extLst>
          </p:cNvPr>
          <p:cNvSpPr>
            <a:spLocks noGrp="1"/>
          </p:cNvSpPr>
          <p:nvPr>
            <p:ph type="sldNum" sz="quarter" idx="4"/>
          </p:nvPr>
        </p:nvSpPr>
        <p:spPr/>
        <p:txBody>
          <a:bodyPr/>
          <a:lstStyle/>
          <a:p>
            <a:fld id="{DA0720B4-62EC-4DE5-8947-4026BA8F455F}" type="slidenum">
              <a:rPr lang="en-US" smtClean="0"/>
              <a:pPr/>
              <a:t>16</a:t>
            </a:fld>
            <a:endParaRPr lang="en-US" dirty="0"/>
          </a:p>
        </p:txBody>
      </p:sp>
      <p:sp>
        <p:nvSpPr>
          <p:cNvPr id="4" name="TextBox 3">
            <a:extLst>
              <a:ext uri="{FF2B5EF4-FFF2-40B4-BE49-F238E27FC236}">
                <a16:creationId xmlns:a16="http://schemas.microsoft.com/office/drawing/2014/main" id="{9C5E85DC-EBE5-5BAF-01E9-FBB1C2382C6A}"/>
              </a:ext>
            </a:extLst>
          </p:cNvPr>
          <p:cNvSpPr txBox="1"/>
          <p:nvPr/>
        </p:nvSpPr>
        <p:spPr>
          <a:xfrm>
            <a:off x="2744787" y="4819878"/>
            <a:ext cx="20421600" cy="4076244"/>
          </a:xfrm>
          <a:prstGeom prst="rect">
            <a:avLst/>
          </a:prstGeom>
          <a:noFill/>
        </p:spPr>
        <p:txBody>
          <a:bodyPr wrap="square" numCol="1" rtlCol="0">
            <a:spAutoFit/>
          </a:bodyPr>
          <a:lstStyle/>
          <a:p>
            <a:pPr>
              <a:lnSpc>
                <a:spcPct val="150000"/>
              </a:lnSpc>
            </a:pPr>
            <a:r>
              <a:rPr lang="en-US" sz="6000" dirty="0">
                <a:hlinkClick r:id="rId3"/>
              </a:rPr>
              <a:t>Morgan State University Data Visualization Resource Page</a:t>
            </a:r>
            <a:endParaRPr lang="en-US" sz="6000" dirty="0"/>
          </a:p>
          <a:p>
            <a:pPr>
              <a:lnSpc>
                <a:spcPct val="150000"/>
              </a:lnSpc>
            </a:pPr>
            <a:r>
              <a:rPr lang="en-US" sz="6000" dirty="0">
                <a:hlinkClick r:id="rId4"/>
              </a:rPr>
              <a:t>University of North Carolina Figures &amp; Charts Style Guide</a:t>
            </a:r>
            <a:endParaRPr lang="en-US" sz="6000" dirty="0"/>
          </a:p>
          <a:p>
            <a:pPr>
              <a:lnSpc>
                <a:spcPct val="150000"/>
              </a:lnSpc>
            </a:pPr>
            <a:r>
              <a:rPr lang="en-US" sz="6000" dirty="0">
                <a:hlinkClick r:id="rId5"/>
              </a:rPr>
              <a:t>Harvard Business School Insights on Data Visualization</a:t>
            </a:r>
            <a:endParaRPr lang="en-US" sz="6000" dirty="0"/>
          </a:p>
        </p:txBody>
      </p:sp>
      <p:sp>
        <p:nvSpPr>
          <p:cNvPr id="8" name="Footer Placeholder 3">
            <a:extLst>
              <a:ext uri="{FF2B5EF4-FFF2-40B4-BE49-F238E27FC236}">
                <a16:creationId xmlns:a16="http://schemas.microsoft.com/office/drawing/2014/main" id="{7AC0A6B2-4890-7F37-5908-B8443CF8B620}"/>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213646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5F1CC8-4419-1147-B46E-B7A8E4BAC054}"/>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err="1">
                <a:ln>
                  <a:noFill/>
                </a:ln>
                <a:solidFill>
                  <a:schemeClr val="bg1"/>
                </a:solidFill>
                <a:effectLst/>
                <a:uLnTx/>
                <a:uFillTx/>
                <a:latin typeface="+mj-lt"/>
                <a:ea typeface="+mn-ea"/>
                <a:cs typeface="Arial Black" panose="020B0604020202020204" pitchFamily="34" charset="0"/>
              </a:rPr>
              <a:t>Gooooooooooooals</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pic>
        <p:nvPicPr>
          <p:cNvPr id="6" name="Picture 2" descr="Soccer player celebrating making a goal. You can almost hear an announcer yelling, &quot;Goooooooooooooooal!&quot;">
            <a:extLst>
              <a:ext uri="{FF2B5EF4-FFF2-40B4-BE49-F238E27FC236}">
                <a16:creationId xmlns:a16="http://schemas.microsoft.com/office/drawing/2014/main" id="{5335ADDF-62CC-D4FD-C84F-8988F74F7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912" y="3581400"/>
            <a:ext cx="9346646" cy="5878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B9B317E-4A76-0646-8965-1252315B4D4C}"/>
              </a:ext>
            </a:extLst>
          </p:cNvPr>
          <p:cNvSpPr>
            <a:spLocks noGrp="1"/>
          </p:cNvSpPr>
          <p:nvPr>
            <p:ph type="body" sz="quarter" idx="11"/>
          </p:nvPr>
        </p:nvSpPr>
        <p:spPr>
          <a:xfrm>
            <a:off x="11344575" y="2070832"/>
            <a:ext cx="12054688" cy="10883168"/>
          </a:xfrm>
        </p:spPr>
        <p:txBody>
          <a:bodyPr>
            <a:noAutofit/>
          </a:bodyPr>
          <a:lstStyle/>
          <a:p>
            <a:pPr>
              <a:lnSpc>
                <a:spcPct val="150000"/>
              </a:lnSpc>
            </a:pPr>
            <a:r>
              <a:rPr lang="en-US" sz="4000" dirty="0">
                <a:latin typeface="Arial" panose="020B0604020202020204" pitchFamily="34" charset="0"/>
                <a:cs typeface="Arial" panose="020B0604020202020204" pitchFamily="34" charset="0"/>
              </a:rPr>
              <a:t>Understand the function of the various graphical representations of data (pie chart, scatter plot, etc.)</a:t>
            </a:r>
          </a:p>
          <a:p>
            <a:pPr>
              <a:lnSpc>
                <a:spcPct val="150000"/>
              </a:lnSpc>
            </a:pPr>
            <a:r>
              <a:rPr lang="en-US" sz="4000" dirty="0">
                <a:latin typeface="Arial" panose="020B0604020202020204" pitchFamily="34" charset="0"/>
                <a:cs typeface="Arial" panose="020B0604020202020204" pitchFamily="34" charset="0"/>
              </a:rPr>
              <a:t>Choose the best technique to visualize data based on the data type/level.</a:t>
            </a:r>
          </a:p>
          <a:p>
            <a:pPr>
              <a:lnSpc>
                <a:spcPct val="150000"/>
              </a:lnSpc>
            </a:pPr>
            <a:r>
              <a:rPr lang="en-US" sz="4000" dirty="0">
                <a:latin typeface="Arial" panose="020B0604020202020204" pitchFamily="34" charset="0"/>
                <a:cs typeface="Arial" panose="020B0604020202020204" pitchFamily="34" charset="0"/>
              </a:rPr>
              <a:t>Create a graphical representation of a data set by applying best practices in data visualization.</a:t>
            </a:r>
          </a:p>
        </p:txBody>
      </p:sp>
      <p:sp>
        <p:nvSpPr>
          <p:cNvPr id="2" name="Slide Number Placeholder 1">
            <a:extLst>
              <a:ext uri="{FF2B5EF4-FFF2-40B4-BE49-F238E27FC236}">
                <a16:creationId xmlns:a16="http://schemas.microsoft.com/office/drawing/2014/main" id="{CF4520FC-AC22-6149-AFD8-B89EA52A8EF3}"/>
              </a:ext>
            </a:extLst>
          </p:cNvPr>
          <p:cNvSpPr>
            <a:spLocks noGrp="1"/>
          </p:cNvSpPr>
          <p:nvPr>
            <p:ph type="sldNum" sz="quarter" idx="4"/>
          </p:nvPr>
        </p:nvSpPr>
        <p:spPr/>
        <p:txBody>
          <a:bodyPr/>
          <a:lstStyle/>
          <a:p>
            <a:fld id="{DA0720B4-62EC-4DE5-8947-4026BA8F455F}" type="slidenum">
              <a:rPr lang="en-US" smtClean="0"/>
              <a:pPr/>
              <a:t>2</a:t>
            </a:fld>
            <a:endParaRPr lang="en-US" dirty="0"/>
          </a:p>
        </p:txBody>
      </p:sp>
      <p:sp>
        <p:nvSpPr>
          <p:cNvPr id="8" name="Footer Placeholder 3">
            <a:extLst>
              <a:ext uri="{FF2B5EF4-FFF2-40B4-BE49-F238E27FC236}">
                <a16:creationId xmlns:a16="http://schemas.microsoft.com/office/drawing/2014/main" id="{DE0CBE44-52AC-03A3-8D2C-587726183BDB}"/>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1899569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7C85-593C-A475-C8BA-3CC0A8677CE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04507B3-7CD1-60C0-5EB6-DE50293F6F5C}"/>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Data Visualization</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3" name="Text Placeholder 2">
            <a:extLst>
              <a:ext uri="{FF2B5EF4-FFF2-40B4-BE49-F238E27FC236}">
                <a16:creationId xmlns:a16="http://schemas.microsoft.com/office/drawing/2014/main" id="{354D6037-700F-3BC0-B80F-1FA81019B724}"/>
              </a:ext>
            </a:extLst>
          </p:cNvPr>
          <p:cNvSpPr>
            <a:spLocks noGrp="1"/>
          </p:cNvSpPr>
          <p:nvPr>
            <p:ph type="body" sz="quarter" idx="11"/>
          </p:nvPr>
        </p:nvSpPr>
        <p:spPr>
          <a:xfrm>
            <a:off x="611187" y="2492066"/>
            <a:ext cx="10287000" cy="2990520"/>
          </a:xfrm>
        </p:spPr>
        <p:txBody>
          <a:bodyPr>
            <a:noAutofit/>
          </a:bodyPr>
          <a:lstStyle/>
          <a:p>
            <a:pPr marL="0" indent="0">
              <a:lnSpc>
                <a:spcPct val="150000"/>
              </a:lnSpc>
              <a:buNone/>
            </a:pPr>
            <a:r>
              <a:rPr lang="en-US" sz="3600" dirty="0">
                <a:latin typeface="Arial" panose="020B0604020202020204" pitchFamily="34" charset="0"/>
                <a:cs typeface="Arial" panose="020B0604020202020204" pitchFamily="34" charset="0"/>
              </a:rPr>
              <a:t>Data visualization attempts to present information in a way that is more compelling and easier to understand then the raw data alone... </a:t>
            </a:r>
          </a:p>
          <a:p>
            <a:pPr marL="0" indent="0">
              <a:lnSpc>
                <a:spcPct val="150000"/>
              </a:lnSpc>
              <a:buNone/>
            </a:pPr>
            <a:endParaRPr lang="en-US" sz="3600" dirty="0">
              <a:latin typeface="Arial" panose="020B0604020202020204" pitchFamily="34" charset="0"/>
              <a:cs typeface="Arial" panose="020B0604020202020204" pitchFamily="34" charset="0"/>
            </a:endParaRPr>
          </a:p>
          <a:p>
            <a:pPr marL="0" indent="0">
              <a:lnSpc>
                <a:spcPct val="150000"/>
              </a:lnSpc>
              <a:buNone/>
            </a:pPr>
            <a:endParaRPr lang="en-US" sz="3600" dirty="0">
              <a:latin typeface="Arial" panose="020B0604020202020204" pitchFamily="34" charset="0"/>
              <a:cs typeface="Arial" panose="020B0604020202020204" pitchFamily="34" charset="0"/>
            </a:endParaRPr>
          </a:p>
          <a:p>
            <a:pPr marL="0" indent="0">
              <a:lnSpc>
                <a:spcPct val="150000"/>
              </a:lnSpc>
              <a:buNone/>
            </a:pPr>
            <a:endParaRPr lang="en-US" sz="3600" dirty="0">
              <a:latin typeface="Arial" panose="020B0604020202020204" pitchFamily="34" charset="0"/>
              <a:cs typeface="Arial" panose="020B0604020202020204" pitchFamily="34" charset="0"/>
            </a:endParaRPr>
          </a:p>
          <a:p>
            <a:pPr marL="0" indent="0">
              <a:lnSpc>
                <a:spcPct val="150000"/>
              </a:lnSpc>
              <a:buNone/>
            </a:pPr>
            <a:endParaRPr lang="en-US" sz="3600" dirty="0">
              <a:latin typeface="Arial" panose="020B0604020202020204" pitchFamily="34" charset="0"/>
              <a:cs typeface="Arial" panose="020B0604020202020204" pitchFamily="34" charset="0"/>
            </a:endParaRPr>
          </a:p>
          <a:p>
            <a:pPr marL="0" indent="0">
              <a:lnSpc>
                <a:spcPct val="150000"/>
              </a:lnSpc>
              <a:buNone/>
            </a:pPr>
            <a:endParaRPr lang="en-US"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EDF70C7-7068-94A0-6CB8-79780670B75B}"/>
              </a:ext>
            </a:extLst>
          </p:cNvPr>
          <p:cNvSpPr>
            <a:spLocks noGrp="1"/>
          </p:cNvSpPr>
          <p:nvPr>
            <p:ph type="sldNum" sz="quarter" idx="4"/>
          </p:nvPr>
        </p:nvSpPr>
        <p:spPr/>
        <p:txBody>
          <a:bodyPr/>
          <a:lstStyle/>
          <a:p>
            <a:fld id="{DA0720B4-62EC-4DE5-8947-4026BA8F455F}" type="slidenum">
              <a:rPr lang="en-US" smtClean="0"/>
              <a:pPr/>
              <a:t>3</a:t>
            </a:fld>
            <a:endParaRPr lang="en-US" dirty="0"/>
          </a:p>
        </p:txBody>
      </p:sp>
      <p:pic>
        <p:nvPicPr>
          <p:cNvPr id="1026" name="Picture 2" descr="The contents of any one panel are dependent on the contents of every panel including itself. The graph of panel dependencies is complete and bidirectional, and each node has a loop. The mouseover text has two hundred and forty-two characters.">
            <a:extLst>
              <a:ext uri="{FF2B5EF4-FFF2-40B4-BE49-F238E27FC236}">
                <a16:creationId xmlns:a16="http://schemas.microsoft.com/office/drawing/2014/main" id="{D5673B86-50F7-0596-8204-213FF59EE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167" y="8686800"/>
            <a:ext cx="14739239" cy="35852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2A80A2-FA01-52B9-6A2C-E703D74BB7B4}"/>
              </a:ext>
            </a:extLst>
          </p:cNvPr>
          <p:cNvSpPr txBox="1"/>
          <p:nvPr/>
        </p:nvSpPr>
        <p:spPr>
          <a:xfrm>
            <a:off x="12650787" y="4823530"/>
            <a:ext cx="11125201" cy="3139321"/>
          </a:xfrm>
          <a:prstGeom prst="rect">
            <a:avLst/>
          </a:prstGeom>
          <a:noFill/>
        </p:spPr>
        <p:txBody>
          <a:bodyPr wrap="square" rtlCol="0">
            <a:spAutoFit/>
          </a:bodyPr>
          <a:lstStyle/>
          <a:p>
            <a:pPr algn="r">
              <a:lnSpc>
                <a:spcPct val="150000"/>
              </a:lnSpc>
            </a:pPr>
            <a:r>
              <a:rPr lang="en-US" sz="3600" dirty="0">
                <a:latin typeface="Arial" panose="020B0604020202020204" pitchFamily="34" charset="0"/>
                <a:cs typeface="Arial" panose="020B0604020202020204" pitchFamily="34" charset="0"/>
              </a:rPr>
              <a:t>…From this “presentation layer”, patterns emerge that allow the end user to draw conclusions and make decisions based on the story it tells.</a:t>
            </a:r>
          </a:p>
          <a:p>
            <a:endParaRPr lang="en-US" sz="3600" dirty="0"/>
          </a:p>
        </p:txBody>
      </p:sp>
      <p:sp>
        <p:nvSpPr>
          <p:cNvPr id="8" name="Footer Placeholder 3">
            <a:extLst>
              <a:ext uri="{FF2B5EF4-FFF2-40B4-BE49-F238E27FC236}">
                <a16:creationId xmlns:a16="http://schemas.microsoft.com/office/drawing/2014/main" id="{110E5DA2-A3E0-35ED-14AB-90A02E5DD2CD}"/>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2621230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95F87-E27F-8773-FE2A-3E47AAB32D5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8153B85-597C-D8B8-7817-C7BA3FE9DA11}"/>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Data Visualization Types</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D5DF4FF6-56A7-360D-D527-28D39AE97027}"/>
              </a:ext>
            </a:extLst>
          </p:cNvPr>
          <p:cNvSpPr>
            <a:spLocks noGrp="1"/>
          </p:cNvSpPr>
          <p:nvPr>
            <p:ph type="sldNum" sz="quarter" idx="4"/>
          </p:nvPr>
        </p:nvSpPr>
        <p:spPr/>
        <p:txBody>
          <a:bodyPr/>
          <a:lstStyle/>
          <a:p>
            <a:fld id="{DA0720B4-62EC-4DE5-8947-4026BA8F455F}" type="slidenum">
              <a:rPr lang="en-US" smtClean="0"/>
              <a:pPr/>
              <a:t>4</a:t>
            </a:fld>
            <a:endParaRPr lang="en-US" dirty="0"/>
          </a:p>
        </p:txBody>
      </p:sp>
      <p:sp>
        <p:nvSpPr>
          <p:cNvPr id="4" name="TextBox 3">
            <a:extLst>
              <a:ext uri="{FF2B5EF4-FFF2-40B4-BE49-F238E27FC236}">
                <a16:creationId xmlns:a16="http://schemas.microsoft.com/office/drawing/2014/main" id="{589F68A6-FD49-0DDB-47C3-2F37398658E2}"/>
              </a:ext>
            </a:extLst>
          </p:cNvPr>
          <p:cNvSpPr txBox="1"/>
          <p:nvPr/>
        </p:nvSpPr>
        <p:spPr>
          <a:xfrm>
            <a:off x="4040187" y="4318843"/>
            <a:ext cx="20193000" cy="5078313"/>
          </a:xfrm>
          <a:prstGeom prst="rect">
            <a:avLst/>
          </a:prstGeom>
          <a:noFill/>
        </p:spPr>
        <p:txBody>
          <a:bodyPr wrap="square" numCol="2" rtlCol="0">
            <a:spAutoFit/>
          </a:bodyPr>
          <a:lstStyle/>
          <a:p>
            <a:pPr marL="571500" indent="-571500">
              <a:lnSpc>
                <a:spcPct val="150000"/>
              </a:lnSpc>
              <a:buFont typeface="Courier New" panose="02070309020205020404" pitchFamily="49" charset="0"/>
              <a:buChar char="o"/>
            </a:pPr>
            <a:r>
              <a:rPr lang="en-US" sz="5400" dirty="0"/>
              <a:t>Pie Chart</a:t>
            </a:r>
          </a:p>
          <a:p>
            <a:pPr marL="571500" indent="-571500">
              <a:lnSpc>
                <a:spcPct val="150000"/>
              </a:lnSpc>
              <a:buFont typeface="Courier New" panose="02070309020205020404" pitchFamily="49" charset="0"/>
              <a:buChar char="o"/>
            </a:pPr>
            <a:r>
              <a:rPr lang="en-US" sz="5400" dirty="0"/>
              <a:t>Bar Chart</a:t>
            </a:r>
          </a:p>
          <a:p>
            <a:pPr marL="571500" indent="-571500">
              <a:lnSpc>
                <a:spcPct val="150000"/>
              </a:lnSpc>
              <a:buFont typeface="Courier New" panose="02070309020205020404" pitchFamily="49" charset="0"/>
              <a:buChar char="o"/>
            </a:pPr>
            <a:r>
              <a:rPr lang="en-US" sz="5400" dirty="0"/>
              <a:t>Histogram</a:t>
            </a:r>
          </a:p>
          <a:p>
            <a:pPr marL="571500" indent="-571500">
              <a:lnSpc>
                <a:spcPct val="150000"/>
              </a:lnSpc>
              <a:buFont typeface="Courier New" panose="02070309020205020404" pitchFamily="49" charset="0"/>
              <a:buChar char="o"/>
            </a:pPr>
            <a:r>
              <a:rPr lang="en-US" sz="5400" dirty="0"/>
              <a:t>Line Graph</a:t>
            </a:r>
          </a:p>
          <a:p>
            <a:pPr marL="571500" indent="-571500">
              <a:lnSpc>
                <a:spcPct val="150000"/>
              </a:lnSpc>
              <a:buFont typeface="Courier New" panose="02070309020205020404" pitchFamily="49" charset="0"/>
              <a:buChar char="o"/>
            </a:pPr>
            <a:r>
              <a:rPr lang="en-US" sz="5400" dirty="0"/>
              <a:t>Box &amp; Whisker Plot</a:t>
            </a:r>
          </a:p>
          <a:p>
            <a:pPr marL="571500" indent="-571500">
              <a:lnSpc>
                <a:spcPct val="150000"/>
              </a:lnSpc>
              <a:buFont typeface="Courier New" panose="02070309020205020404" pitchFamily="49" charset="0"/>
              <a:buChar char="o"/>
            </a:pPr>
            <a:r>
              <a:rPr lang="en-US" sz="5400" dirty="0"/>
              <a:t>Candlestick (Stock) Plot</a:t>
            </a:r>
          </a:p>
          <a:p>
            <a:pPr marL="571500" indent="-571500">
              <a:lnSpc>
                <a:spcPct val="150000"/>
              </a:lnSpc>
              <a:buFont typeface="Courier New" panose="02070309020205020404" pitchFamily="49" charset="0"/>
              <a:buChar char="o"/>
            </a:pPr>
            <a:r>
              <a:rPr lang="en-US" sz="5400" dirty="0"/>
              <a:t>Area Chart</a:t>
            </a:r>
          </a:p>
          <a:p>
            <a:pPr marL="571500" indent="-571500">
              <a:lnSpc>
                <a:spcPct val="150000"/>
              </a:lnSpc>
              <a:buFont typeface="Courier New" panose="02070309020205020404" pitchFamily="49" charset="0"/>
              <a:buChar char="o"/>
            </a:pPr>
            <a:r>
              <a:rPr lang="en-US" sz="5400" dirty="0"/>
              <a:t>Scatter (X-Y) Plot</a:t>
            </a:r>
          </a:p>
        </p:txBody>
      </p:sp>
      <p:sp>
        <p:nvSpPr>
          <p:cNvPr id="8" name="Footer Placeholder 3">
            <a:extLst>
              <a:ext uri="{FF2B5EF4-FFF2-40B4-BE49-F238E27FC236}">
                <a16:creationId xmlns:a16="http://schemas.microsoft.com/office/drawing/2014/main" id="{63FE7226-DF65-43AF-956E-2574C77C3040}"/>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382325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87427-61D7-6575-0C45-167AEEDE3CF8}"/>
            </a:ext>
          </a:extLst>
        </p:cNvPr>
        <p:cNvGrpSpPr/>
        <p:nvPr/>
      </p:nvGrpSpPr>
      <p:grpSpPr>
        <a:xfrm>
          <a:off x="0" y="0"/>
          <a:ext cx="0" cy="0"/>
          <a:chOff x="0" y="0"/>
          <a:chExt cx="0" cy="0"/>
        </a:xfrm>
      </p:grpSpPr>
      <p:sp>
        <p:nvSpPr>
          <p:cNvPr id="8" name="Footer Placeholder 3">
            <a:extLst>
              <a:ext uri="{FF2B5EF4-FFF2-40B4-BE49-F238E27FC236}">
                <a16:creationId xmlns:a16="http://schemas.microsoft.com/office/drawing/2014/main" id="{FCBA7263-D6A4-24EA-5CDC-D8A24F50D5F3}"/>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
        <p:nvSpPr>
          <p:cNvPr id="2" name="Slide Number Placeholder 1">
            <a:extLst>
              <a:ext uri="{FF2B5EF4-FFF2-40B4-BE49-F238E27FC236}">
                <a16:creationId xmlns:a16="http://schemas.microsoft.com/office/drawing/2014/main" id="{17873DB9-4A81-B5DF-427A-09E247F4DF5B}"/>
              </a:ext>
            </a:extLst>
          </p:cNvPr>
          <p:cNvSpPr>
            <a:spLocks noGrp="1"/>
          </p:cNvSpPr>
          <p:nvPr>
            <p:ph type="sldNum" sz="quarter" idx="4"/>
          </p:nvPr>
        </p:nvSpPr>
        <p:spPr/>
        <p:txBody>
          <a:bodyPr/>
          <a:lstStyle/>
          <a:p>
            <a:fld id="{DA0720B4-62EC-4DE5-8947-4026BA8F455F}" type="slidenum">
              <a:rPr lang="en-US" smtClean="0"/>
              <a:pPr/>
              <a:t>5</a:t>
            </a:fld>
            <a:endParaRPr lang="en-US" dirty="0"/>
          </a:p>
        </p:txBody>
      </p:sp>
      <p:graphicFrame>
        <p:nvGraphicFramePr>
          <p:cNvPr id="11" name="Bad Pie">
            <a:extLst>
              <a:ext uri="{FF2B5EF4-FFF2-40B4-BE49-F238E27FC236}">
                <a16:creationId xmlns:a16="http://schemas.microsoft.com/office/drawing/2014/main" id="{C69B266A-1A01-842B-79F6-E0E7CB867A3B}"/>
              </a:ext>
            </a:extLst>
          </p:cNvPr>
          <p:cNvGraphicFramePr>
            <a:graphicFrameLocks/>
          </p:cNvGraphicFramePr>
          <p:nvPr>
            <p:extLst>
              <p:ext uri="{D42A27DB-BD31-4B8C-83A1-F6EECF244321}">
                <p14:modId xmlns:p14="http://schemas.microsoft.com/office/powerpoint/2010/main" val="1782843300"/>
              </p:ext>
            </p:extLst>
          </p:nvPr>
        </p:nvGraphicFramePr>
        <p:xfrm>
          <a:off x="10288587" y="1855099"/>
          <a:ext cx="13030202" cy="10014099"/>
        </p:xfrm>
        <a:graphic>
          <a:graphicData uri="http://schemas.openxmlformats.org/drawingml/2006/chart">
            <c:chart xmlns:c="http://schemas.openxmlformats.org/drawingml/2006/chart" xmlns:r="http://schemas.openxmlformats.org/officeDocument/2006/relationships" r:id="rId3"/>
          </a:graphicData>
        </a:graphic>
      </p:graphicFrame>
      <p:sp>
        <p:nvSpPr>
          <p:cNvPr id="4" name="Definition">
            <a:extLst>
              <a:ext uri="{FF2B5EF4-FFF2-40B4-BE49-F238E27FC236}">
                <a16:creationId xmlns:a16="http://schemas.microsoft.com/office/drawing/2014/main" id="{66110416-5A02-AA91-5FE7-90EAC61B8570}"/>
              </a:ext>
            </a:extLst>
          </p:cNvPr>
          <p:cNvSpPr txBox="1"/>
          <p:nvPr/>
        </p:nvSpPr>
        <p:spPr>
          <a:xfrm>
            <a:off x="2058987" y="2759237"/>
            <a:ext cx="8534399" cy="9211561"/>
          </a:xfrm>
          <a:prstGeom prst="rect">
            <a:avLst/>
          </a:prstGeom>
          <a:noFill/>
        </p:spPr>
        <p:txBody>
          <a:bodyPr wrap="square" numCol="1" rtlCol="0">
            <a:spAutoFit/>
          </a:bodyPr>
          <a:lstStyle/>
          <a:p>
            <a:pPr>
              <a:lnSpc>
                <a:spcPct val="150000"/>
              </a:lnSpc>
            </a:pPr>
            <a:r>
              <a:rPr lang="en-US" sz="4000" dirty="0"/>
              <a:t>A pie chart shows the percentage each class represents out of the total. Pie charts are widely-used, easy to read, and are ideal for illustrating proportions. </a:t>
            </a:r>
          </a:p>
          <a:p>
            <a:pPr>
              <a:lnSpc>
                <a:spcPct val="150000"/>
              </a:lnSpc>
            </a:pPr>
            <a:endParaRPr lang="en-US" sz="4000" dirty="0"/>
          </a:p>
          <a:p>
            <a:pPr>
              <a:lnSpc>
                <a:spcPct val="150000"/>
              </a:lnSpc>
            </a:pPr>
            <a:r>
              <a:rPr lang="en-US" sz="4000" dirty="0"/>
              <a:t>Good at showing “big picture” relationships, pie charts are best suited for audiences who may only be interested in the key takeaways.</a:t>
            </a:r>
          </a:p>
        </p:txBody>
      </p:sp>
      <p:sp>
        <p:nvSpPr>
          <p:cNvPr id="5" name="Title">
            <a:extLst>
              <a:ext uri="{FF2B5EF4-FFF2-40B4-BE49-F238E27FC236}">
                <a16:creationId xmlns:a16="http://schemas.microsoft.com/office/drawing/2014/main" id="{AC643EE9-3B7C-E8D9-95CB-27AC20BD29A9}"/>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Pie chart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Tree>
    <p:extLst>
      <p:ext uri="{BB962C8B-B14F-4D97-AF65-F5344CB8AC3E}">
        <p14:creationId xmlns:p14="http://schemas.microsoft.com/office/powerpoint/2010/main" val="341893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id="{6B804FCC-4660-24D1-E705-9BB0E30AA014}"/>
            </a:ext>
          </a:extLst>
        </p:cNvPr>
        <p:cNvGrpSpPr/>
        <p:nvPr/>
      </p:nvGrpSpPr>
      <p:grpSpPr>
        <a:xfrm>
          <a:off x="0" y="0"/>
          <a:ext cx="0" cy="0"/>
          <a:chOff x="0" y="0"/>
          <a:chExt cx="0" cy="0"/>
        </a:xfrm>
      </p:grpSpPr>
      <p:graphicFrame>
        <p:nvGraphicFramePr>
          <p:cNvPr id="13" name="Good Pie">
            <a:extLst>
              <a:ext uri="{FF2B5EF4-FFF2-40B4-BE49-F238E27FC236}">
                <a16:creationId xmlns:a16="http://schemas.microsoft.com/office/drawing/2014/main" id="{7DC87A74-D860-992E-87B7-CB7B14C539B1}"/>
              </a:ext>
            </a:extLst>
          </p:cNvPr>
          <p:cNvGraphicFramePr>
            <a:graphicFrameLocks/>
          </p:cNvGraphicFramePr>
          <p:nvPr>
            <p:extLst>
              <p:ext uri="{D42A27DB-BD31-4B8C-83A1-F6EECF244321}">
                <p14:modId xmlns:p14="http://schemas.microsoft.com/office/powerpoint/2010/main" val="1958590593"/>
              </p:ext>
            </p:extLst>
          </p:nvPr>
        </p:nvGraphicFramePr>
        <p:xfrm>
          <a:off x="10998199" y="1112441"/>
          <a:ext cx="12625389" cy="11706226"/>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a:extLst>
              <a:ext uri="{FF2B5EF4-FFF2-40B4-BE49-F238E27FC236}">
                <a16:creationId xmlns:a16="http://schemas.microsoft.com/office/drawing/2014/main" id="{DEB3647C-4BF7-9E2E-BB57-825041651B64}"/>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
        <p:nvSpPr>
          <p:cNvPr id="2" name="Slide Number Placeholder 1">
            <a:extLst>
              <a:ext uri="{FF2B5EF4-FFF2-40B4-BE49-F238E27FC236}">
                <a16:creationId xmlns:a16="http://schemas.microsoft.com/office/drawing/2014/main" id="{FBD5725E-B664-1CC4-B5B5-5E9BAA7EC687}"/>
              </a:ext>
            </a:extLst>
          </p:cNvPr>
          <p:cNvSpPr>
            <a:spLocks noGrp="1"/>
          </p:cNvSpPr>
          <p:nvPr>
            <p:ph type="sldNum" sz="quarter" idx="4"/>
          </p:nvPr>
        </p:nvSpPr>
        <p:spPr/>
        <p:txBody>
          <a:bodyPr/>
          <a:lstStyle/>
          <a:p>
            <a:fld id="{DA0720B4-62EC-4DE5-8947-4026BA8F455F}" type="slidenum">
              <a:rPr lang="en-US" smtClean="0">
                <a:solidFill>
                  <a:srgbClr val="000000"/>
                </a:solidFill>
              </a:rPr>
              <a:pPr/>
              <a:t>6</a:t>
            </a:fld>
            <a:endParaRPr lang="en-US" dirty="0">
              <a:solidFill>
                <a:srgbClr val="000000"/>
              </a:solidFill>
            </a:endParaRPr>
          </a:p>
        </p:txBody>
      </p:sp>
      <p:sp>
        <p:nvSpPr>
          <p:cNvPr id="4" name="Definition">
            <a:extLst>
              <a:ext uri="{FF2B5EF4-FFF2-40B4-BE49-F238E27FC236}">
                <a16:creationId xmlns:a16="http://schemas.microsoft.com/office/drawing/2014/main" id="{A3C94B14-23C6-70C6-0FF1-C40534E70960}"/>
              </a:ext>
            </a:extLst>
          </p:cNvPr>
          <p:cNvSpPr txBox="1"/>
          <p:nvPr/>
        </p:nvSpPr>
        <p:spPr>
          <a:xfrm>
            <a:off x="2058987" y="2759237"/>
            <a:ext cx="8534399" cy="9211561"/>
          </a:xfrm>
          <a:prstGeom prst="rect">
            <a:avLst/>
          </a:prstGeom>
          <a:noFill/>
        </p:spPr>
        <p:txBody>
          <a:bodyPr wrap="square" numCol="1" rtlCol="0">
            <a:spAutoFit/>
          </a:bodyPr>
          <a:lstStyle/>
          <a:p>
            <a:pPr>
              <a:lnSpc>
                <a:spcPct val="150000"/>
              </a:lnSpc>
            </a:pPr>
            <a:r>
              <a:rPr lang="en-US" sz="4000" dirty="0"/>
              <a:t>A pie chart shows the percentage each class represents out of the total. Pie charts are widely-used, easy to read, and are ideal for illustrating proportions. </a:t>
            </a:r>
          </a:p>
          <a:p>
            <a:pPr>
              <a:lnSpc>
                <a:spcPct val="150000"/>
              </a:lnSpc>
            </a:pPr>
            <a:endParaRPr lang="en-US" sz="4000" dirty="0"/>
          </a:p>
          <a:p>
            <a:pPr>
              <a:lnSpc>
                <a:spcPct val="150000"/>
              </a:lnSpc>
            </a:pPr>
            <a:r>
              <a:rPr lang="en-US" sz="4000" dirty="0"/>
              <a:t>Good at showing “big picture” relationships, pie charts are best suited for audiences who may only be interested in the key takeaways.</a:t>
            </a:r>
          </a:p>
        </p:txBody>
      </p:sp>
      <p:sp>
        <p:nvSpPr>
          <p:cNvPr id="5" name="Title">
            <a:extLst>
              <a:ext uri="{FF2B5EF4-FFF2-40B4-BE49-F238E27FC236}">
                <a16:creationId xmlns:a16="http://schemas.microsoft.com/office/drawing/2014/main" id="{77A3353D-00BB-1BF6-AEE3-46DC542D070F}"/>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Pie chart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Tree>
    <p:extLst>
      <p:ext uri="{BB962C8B-B14F-4D97-AF65-F5344CB8AC3E}">
        <p14:creationId xmlns:p14="http://schemas.microsoft.com/office/powerpoint/2010/main" val="180743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A869098-19BD-D9FF-042B-A54D923C82A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C1022C3-46FF-0957-D932-1FFA8B707F3C}"/>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Bar chart</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0D7EEC6E-9EC7-3926-62FB-76BE115993AF}"/>
              </a:ext>
            </a:extLst>
          </p:cNvPr>
          <p:cNvSpPr>
            <a:spLocks noGrp="1"/>
          </p:cNvSpPr>
          <p:nvPr>
            <p:ph type="sldNum" sz="quarter" idx="4"/>
          </p:nvPr>
        </p:nvSpPr>
        <p:spPr/>
        <p:txBody>
          <a:bodyPr/>
          <a:lstStyle/>
          <a:p>
            <a:fld id="{DA0720B4-62EC-4DE5-8947-4026BA8F455F}" type="slidenum">
              <a:rPr lang="en-US" b="0" smtClean="0">
                <a:solidFill>
                  <a:srgbClr val="000000"/>
                </a:solidFill>
                <a:latin typeface="Arial" panose="020B0604020202020204" pitchFamily="34" charset="0"/>
                <a:cs typeface="Arial" panose="020B0604020202020204" pitchFamily="34" charset="0"/>
              </a:rPr>
              <a:pPr/>
              <a:t>7</a:t>
            </a:fld>
            <a:endParaRPr lang="en-US" b="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E1AEDB4-7C7E-2639-D266-3936903D566A}"/>
              </a:ext>
            </a:extLst>
          </p:cNvPr>
          <p:cNvSpPr txBox="1"/>
          <p:nvPr/>
        </p:nvSpPr>
        <p:spPr>
          <a:xfrm>
            <a:off x="13664991" y="2168525"/>
            <a:ext cx="10354684" cy="9701695"/>
          </a:xfrm>
          <a:prstGeom prst="rect">
            <a:avLst/>
          </a:prstGeom>
          <a:noFill/>
        </p:spPr>
        <p:txBody>
          <a:bodyPr wrap="square" numCol="1" rtlCol="0">
            <a:spAutoFit/>
          </a:bodyPr>
          <a:lstStyle/>
          <a:p>
            <a:pPr>
              <a:lnSpc>
                <a:spcPct val="150000"/>
              </a:lnSpc>
            </a:pPr>
            <a:r>
              <a:rPr lang="en-US" sz="3000" dirty="0"/>
              <a:t>A bar chart (or graph), is another common and easy-to-use method of data visualization. A vertical bar chart is also known as a column chart; some entities (Excel) strictly distinguish between the two. </a:t>
            </a:r>
          </a:p>
          <a:p>
            <a:pPr>
              <a:lnSpc>
                <a:spcPct val="150000"/>
              </a:lnSpc>
            </a:pPr>
            <a:endParaRPr lang="en-US" sz="3000" dirty="0"/>
          </a:p>
          <a:p>
            <a:pPr>
              <a:lnSpc>
                <a:spcPct val="150000"/>
              </a:lnSpc>
            </a:pPr>
            <a:r>
              <a:rPr lang="en-US" sz="3000" dirty="0"/>
              <a:t>Multi-set bar charts are used to compare the distribution of categorical data across multiple data sets or categories, making them preferable to other chart types when the focus is on understanding the distribution of categorical data and identifying patterns among different categories.</a:t>
            </a:r>
          </a:p>
          <a:p>
            <a:pPr>
              <a:lnSpc>
                <a:spcPct val="150000"/>
              </a:lnSpc>
            </a:pPr>
            <a:endParaRPr lang="en-US" sz="3000" dirty="0"/>
          </a:p>
          <a:p>
            <a:pPr>
              <a:lnSpc>
                <a:spcPct val="150000"/>
              </a:lnSpc>
            </a:pPr>
            <a:r>
              <a:rPr lang="en-US" sz="3000" dirty="0"/>
              <a:t>One drawback is that labeling can be problematic when there are too many categories included. Like pie charts, they can also be too simple for more complex data sets.</a:t>
            </a:r>
          </a:p>
        </p:txBody>
      </p:sp>
      <p:sp>
        <p:nvSpPr>
          <p:cNvPr id="8" name="Footer Placeholder 3">
            <a:extLst>
              <a:ext uri="{FF2B5EF4-FFF2-40B4-BE49-F238E27FC236}">
                <a16:creationId xmlns:a16="http://schemas.microsoft.com/office/drawing/2014/main" id="{2F2517AA-7C90-C240-1EB4-27704A016378}"/>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graphicFrame>
        <p:nvGraphicFramePr>
          <p:cNvPr id="3" name="Chart 2">
            <a:extLst>
              <a:ext uri="{FF2B5EF4-FFF2-40B4-BE49-F238E27FC236}">
                <a16:creationId xmlns:a16="http://schemas.microsoft.com/office/drawing/2014/main" id="{E9074C1D-1807-653E-9294-35325956BDCF}"/>
              </a:ext>
            </a:extLst>
          </p:cNvPr>
          <p:cNvGraphicFramePr>
            <a:graphicFrameLocks/>
          </p:cNvGraphicFramePr>
          <p:nvPr>
            <p:extLst>
              <p:ext uri="{D42A27DB-BD31-4B8C-83A1-F6EECF244321}">
                <p14:modId xmlns:p14="http://schemas.microsoft.com/office/powerpoint/2010/main" val="2016515994"/>
              </p:ext>
            </p:extLst>
          </p:nvPr>
        </p:nvGraphicFramePr>
        <p:xfrm>
          <a:off x="-608013" y="2355069"/>
          <a:ext cx="11811000" cy="990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5468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975FC941-41DC-E167-D6D7-677723A451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F35C492-9E25-E66B-67ED-680DBBEC4C6C}"/>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histogram</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7926C178-617B-1DBD-F156-70D39BED891C}"/>
              </a:ext>
            </a:extLst>
          </p:cNvPr>
          <p:cNvSpPr>
            <a:spLocks noGrp="1"/>
          </p:cNvSpPr>
          <p:nvPr>
            <p:ph type="sldNum" sz="quarter" idx="4"/>
          </p:nvPr>
        </p:nvSpPr>
        <p:spPr/>
        <p:txBody>
          <a:bodyPr/>
          <a:lstStyle/>
          <a:p>
            <a:fld id="{DA0720B4-62EC-4DE5-8947-4026BA8F455F}" type="slidenum">
              <a:rPr lang="en-US" sz="3200" smtClean="0">
                <a:solidFill>
                  <a:srgbClr val="000000"/>
                </a:solidFill>
                <a:latin typeface="Arial" panose="020B0604020202020204" pitchFamily="34" charset="0"/>
                <a:cs typeface="Arial" panose="020B0604020202020204" pitchFamily="34" charset="0"/>
              </a:rPr>
              <a:pPr/>
              <a:t>8</a:t>
            </a:fld>
            <a:endParaRPr lang="en-US"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8DB79E-7C48-D3B0-A6D0-EE8C98D48AF6}"/>
              </a:ext>
            </a:extLst>
          </p:cNvPr>
          <p:cNvSpPr txBox="1"/>
          <p:nvPr/>
        </p:nvSpPr>
        <p:spPr>
          <a:xfrm>
            <a:off x="763587" y="1610389"/>
            <a:ext cx="23256088" cy="1305165"/>
          </a:xfrm>
          <a:prstGeom prst="rect">
            <a:avLst/>
          </a:prstGeom>
          <a:noFill/>
        </p:spPr>
        <p:txBody>
          <a:bodyPr wrap="square" numCol="1" rtlCol="0">
            <a:spAutoFit/>
          </a:bodyPr>
          <a:lstStyle/>
          <a:p>
            <a:pPr>
              <a:lnSpc>
                <a:spcPct val="150000"/>
              </a:lnSpc>
            </a:pPr>
            <a:r>
              <a:rPr lang="en-US" sz="2800" dirty="0"/>
              <a:t>Histograms are used to visualize the distribution of continuous data by grouping it into intervals* and representing the frequency or density of data points in bar form. The dependent variables in a histogram are always numeric, but they may be absolute (counts) or relative (percentages). </a:t>
            </a:r>
          </a:p>
        </p:txBody>
      </p:sp>
      <p:sp>
        <p:nvSpPr>
          <p:cNvPr id="8" name="Footer Placeholder 3">
            <a:extLst>
              <a:ext uri="{FF2B5EF4-FFF2-40B4-BE49-F238E27FC236}">
                <a16:creationId xmlns:a16="http://schemas.microsoft.com/office/drawing/2014/main" id="{1E5C8D8E-C3B4-91CD-D4C0-611D486D59F6}"/>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
        <p:nvSpPr>
          <p:cNvPr id="12" name="TextBox 11">
            <a:extLst>
              <a:ext uri="{FF2B5EF4-FFF2-40B4-BE49-F238E27FC236}">
                <a16:creationId xmlns:a16="http://schemas.microsoft.com/office/drawing/2014/main" id="{12D49548-9D4F-E045-5963-1108A9376CF5}"/>
              </a:ext>
            </a:extLst>
          </p:cNvPr>
          <p:cNvSpPr txBox="1"/>
          <p:nvPr/>
        </p:nvSpPr>
        <p:spPr>
          <a:xfrm>
            <a:off x="765174" y="3335317"/>
            <a:ext cx="6704013" cy="8414804"/>
          </a:xfrm>
          <a:prstGeom prst="rect">
            <a:avLst/>
          </a:prstGeom>
          <a:noFill/>
        </p:spPr>
        <p:txBody>
          <a:bodyPr wrap="square" rtlCol="0">
            <a:spAutoFit/>
          </a:bodyPr>
          <a:lstStyle/>
          <a:p>
            <a:pPr>
              <a:lnSpc>
                <a:spcPct val="150000"/>
              </a:lnSpc>
            </a:pPr>
            <a:r>
              <a:rPr lang="en-US" sz="2800" dirty="0"/>
              <a:t>They are helpful in identifying where values are concentrated, as well as where there are gaps or unusual values. Histograms are especially useful for showing the frequency of a particular occurrence.</a:t>
            </a:r>
          </a:p>
          <a:p>
            <a:pPr>
              <a:lnSpc>
                <a:spcPct val="150000"/>
              </a:lnSpc>
            </a:pPr>
            <a:endParaRPr lang="en-US" sz="2800" dirty="0"/>
          </a:p>
          <a:p>
            <a:pPr>
              <a:lnSpc>
                <a:spcPct val="150000"/>
              </a:lnSpc>
            </a:pPr>
            <a:r>
              <a:rPr lang="en-US" sz="2800" dirty="0"/>
              <a:t>Histograms are preferable to bar charts when analyzing continuous data as they provide continuous representation without data discretization. This means that each bar represents a range of values, rather than a single observation. </a:t>
            </a:r>
          </a:p>
        </p:txBody>
      </p:sp>
      <p:graphicFrame>
        <p:nvGraphicFramePr>
          <p:cNvPr id="15" name="Chart 14">
            <a:extLst>
              <a:ext uri="{FF2B5EF4-FFF2-40B4-BE49-F238E27FC236}">
                <a16:creationId xmlns:a16="http://schemas.microsoft.com/office/drawing/2014/main" id="{2C0A5607-EC85-62D8-8E5B-1C9F453640C1}"/>
              </a:ext>
            </a:extLst>
          </p:cNvPr>
          <p:cNvGraphicFramePr>
            <a:graphicFrameLocks/>
          </p:cNvGraphicFramePr>
          <p:nvPr>
            <p:extLst>
              <p:ext uri="{D42A27DB-BD31-4B8C-83A1-F6EECF244321}">
                <p14:modId xmlns:p14="http://schemas.microsoft.com/office/powerpoint/2010/main" val="1656796520"/>
              </p:ext>
            </p:extLst>
          </p:nvPr>
        </p:nvGraphicFramePr>
        <p:xfrm>
          <a:off x="9069387" y="3878134"/>
          <a:ext cx="14112088" cy="6866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432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9A02-672F-3A3F-72AE-09EEF1690C5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DA4A220-188F-BC38-DDCC-29735CD4D4C8}"/>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Histogram (Creating)</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9F4DDB2B-B2AA-41A1-81B2-13FC570997DF}"/>
              </a:ext>
            </a:extLst>
          </p:cNvPr>
          <p:cNvSpPr>
            <a:spLocks noGrp="1"/>
          </p:cNvSpPr>
          <p:nvPr>
            <p:ph type="sldNum" sz="quarter" idx="4"/>
          </p:nvPr>
        </p:nvSpPr>
        <p:spPr/>
        <p:txBody>
          <a:bodyPr/>
          <a:lstStyle/>
          <a:p>
            <a:fld id="{DA0720B4-62EC-4DE5-8947-4026BA8F455F}" type="slidenum">
              <a:rPr lang="en-US" smtClean="0"/>
              <a:pPr/>
              <a:t>9</a:t>
            </a:fld>
            <a:endParaRPr lang="en-US" dirty="0"/>
          </a:p>
        </p:txBody>
      </p:sp>
      <p:sp>
        <p:nvSpPr>
          <p:cNvPr id="4" name="TextBox 3">
            <a:extLst>
              <a:ext uri="{FF2B5EF4-FFF2-40B4-BE49-F238E27FC236}">
                <a16:creationId xmlns:a16="http://schemas.microsoft.com/office/drawing/2014/main" id="{875BED57-C6EC-4C5A-F5FF-5624C0A3035F}"/>
              </a:ext>
            </a:extLst>
          </p:cNvPr>
          <p:cNvSpPr txBox="1"/>
          <p:nvPr/>
        </p:nvSpPr>
        <p:spPr>
          <a:xfrm>
            <a:off x="992187" y="2209800"/>
            <a:ext cx="23027487" cy="8865056"/>
          </a:xfrm>
          <a:prstGeom prst="rect">
            <a:avLst/>
          </a:prstGeom>
          <a:noFill/>
        </p:spPr>
        <p:txBody>
          <a:bodyPr wrap="square" numCol="1" rtlCol="0">
            <a:spAutoFit/>
          </a:bodyPr>
          <a:lstStyle/>
          <a:p>
            <a:pPr>
              <a:lnSpc>
                <a:spcPct val="150000"/>
              </a:lnSpc>
            </a:pPr>
            <a:r>
              <a:rPr lang="en-US" sz="3200" dirty="0"/>
              <a:t>The number of observations, n, dictates how many classes, k, should be in your histogram via the following inequality:</a:t>
            </a:r>
          </a:p>
          <a:p>
            <a:pPr>
              <a:lnSpc>
                <a:spcPct val="150000"/>
              </a:lnSpc>
            </a:pPr>
            <a:endParaRPr lang="en-US" sz="3200" dirty="0"/>
          </a:p>
          <a:p>
            <a:pPr algn="ctr">
              <a:lnSpc>
                <a:spcPct val="150000"/>
              </a:lnSpc>
            </a:pPr>
            <a:r>
              <a:rPr lang="en-US" sz="3200" dirty="0"/>
              <a:t>2</a:t>
            </a:r>
            <a:r>
              <a:rPr lang="en-US" sz="3200" baseline="30000" dirty="0"/>
              <a:t>k</a:t>
            </a:r>
            <a:r>
              <a:rPr lang="en-US" sz="3200" dirty="0"/>
              <a:t> &gt; n </a:t>
            </a:r>
          </a:p>
          <a:p>
            <a:pPr algn="ctr">
              <a:lnSpc>
                <a:spcPct val="150000"/>
              </a:lnSpc>
            </a:pPr>
            <a:r>
              <a:rPr lang="en-US" sz="3200" dirty="0"/>
              <a:t>or</a:t>
            </a:r>
            <a:r>
              <a:rPr lang="en-US" sz="3200" b="1" dirty="0"/>
              <a:t> </a:t>
            </a:r>
          </a:p>
          <a:p>
            <a:pPr algn="ctr">
              <a:lnSpc>
                <a:spcPct val="150000"/>
              </a:lnSpc>
            </a:pPr>
            <a:r>
              <a:rPr lang="en-US" sz="3200" b="1" dirty="0"/>
              <a:t>k &gt; log</a:t>
            </a:r>
            <a:r>
              <a:rPr lang="en-US" sz="3200" b="1" baseline="-25000" dirty="0"/>
              <a:t>2</a:t>
            </a:r>
            <a:r>
              <a:rPr lang="en-US" sz="3200" b="1" dirty="0"/>
              <a:t>(n) </a:t>
            </a:r>
          </a:p>
          <a:p>
            <a:pPr>
              <a:lnSpc>
                <a:spcPct val="150000"/>
              </a:lnSpc>
            </a:pPr>
            <a:r>
              <a:rPr lang="en-US" sz="3200" dirty="0"/>
              <a:t>For 30 data points,</a:t>
            </a:r>
          </a:p>
          <a:p>
            <a:pPr algn="ctr">
              <a:lnSpc>
                <a:spcPct val="150000"/>
              </a:lnSpc>
            </a:pPr>
            <a:r>
              <a:rPr lang="en-US" sz="3200" dirty="0"/>
              <a:t>n = 30</a:t>
            </a:r>
          </a:p>
          <a:p>
            <a:pPr algn="ctr">
              <a:lnSpc>
                <a:spcPct val="150000"/>
              </a:lnSpc>
            </a:pPr>
            <a:r>
              <a:rPr lang="en-US" sz="3200" dirty="0"/>
              <a:t>k &gt; log</a:t>
            </a:r>
            <a:r>
              <a:rPr lang="en-US" sz="3200" baseline="-25000" dirty="0"/>
              <a:t>2</a:t>
            </a:r>
            <a:r>
              <a:rPr lang="en-US" sz="3200" dirty="0"/>
              <a:t>(n)</a:t>
            </a:r>
          </a:p>
          <a:p>
            <a:pPr algn="ctr">
              <a:lnSpc>
                <a:spcPct val="150000"/>
              </a:lnSpc>
            </a:pPr>
            <a:r>
              <a:rPr lang="en-US" sz="3200" dirty="0"/>
              <a:t>log</a:t>
            </a:r>
            <a:r>
              <a:rPr lang="en-US" sz="3200" baseline="-25000" dirty="0"/>
              <a:t>2</a:t>
            </a:r>
            <a:r>
              <a:rPr lang="en-US" sz="3200" dirty="0"/>
              <a:t>(30) = 4.91</a:t>
            </a:r>
          </a:p>
          <a:p>
            <a:pPr algn="ctr">
              <a:lnSpc>
                <a:spcPct val="150000"/>
              </a:lnSpc>
            </a:pPr>
            <a:r>
              <a:rPr lang="en-US" sz="3200" dirty="0"/>
              <a:t>k &gt; 4.91 and k = 5</a:t>
            </a:r>
          </a:p>
          <a:p>
            <a:pPr>
              <a:lnSpc>
                <a:spcPct val="150000"/>
              </a:lnSpc>
            </a:pPr>
            <a:endParaRPr lang="en-US" sz="3200" dirty="0"/>
          </a:p>
          <a:p>
            <a:pPr>
              <a:lnSpc>
                <a:spcPct val="150000"/>
              </a:lnSpc>
            </a:pPr>
            <a:r>
              <a:rPr lang="en-US" sz="3200" dirty="0"/>
              <a:t>Use 5 classes in the histogram. Each class interval (or width) is the range of the data* divided by the number of classes, k.</a:t>
            </a:r>
          </a:p>
        </p:txBody>
      </p:sp>
      <p:sp>
        <p:nvSpPr>
          <p:cNvPr id="8" name="Footer Placeholder 3">
            <a:extLst>
              <a:ext uri="{FF2B5EF4-FFF2-40B4-BE49-F238E27FC236}">
                <a16:creationId xmlns:a16="http://schemas.microsoft.com/office/drawing/2014/main" id="{CB2B9830-ED4B-09A3-258F-1F65D34B1C23}"/>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Data Visualization</a:t>
            </a:r>
          </a:p>
        </p:txBody>
      </p:sp>
    </p:spTree>
    <p:extLst>
      <p:ext uri="{BB962C8B-B14F-4D97-AF65-F5344CB8AC3E}">
        <p14:creationId xmlns:p14="http://schemas.microsoft.com/office/powerpoint/2010/main" val="415730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Prez Report">
      <a:dk1>
        <a:srgbClr val="4A2A7C"/>
      </a:dk1>
      <a:lt1>
        <a:srgbClr val="FFFFFF"/>
      </a:lt1>
      <a:dk2>
        <a:srgbClr val="492B7E"/>
      </a:dk2>
      <a:lt2>
        <a:srgbClr val="FEFFFF"/>
      </a:lt2>
      <a:accent1>
        <a:srgbClr val="C7D544"/>
      </a:accent1>
      <a:accent2>
        <a:srgbClr val="00AFAA"/>
      </a:accent2>
      <a:accent3>
        <a:srgbClr val="A5A5A5"/>
      </a:accent3>
      <a:accent4>
        <a:srgbClr val="FF47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8391</TotalTime>
  <Words>2342</Words>
  <Application>Microsoft Office PowerPoint</Application>
  <PresentationFormat>Custom</PresentationFormat>
  <Paragraphs>186</Paragraphs>
  <Slides>16</Slides>
  <Notes>16</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Arial Narrow</vt:lpstr>
      <vt:lpstr>Calibri</vt:lpstr>
      <vt:lpstr>Courier New</vt:lpstr>
      <vt:lpstr>Gotham Light</vt:lpstr>
      <vt:lpstr>Wingdings</vt:lpstr>
      <vt:lpstr>Office Theme</vt:lpstr>
      <vt:lpstr>A Picture is worth a thousand words:  data visualization techniques</vt:lpstr>
      <vt:lpstr>Gooooooooooooals</vt:lpstr>
      <vt:lpstr>Data Visualization</vt:lpstr>
      <vt:lpstr>Data Visualization Types</vt:lpstr>
      <vt:lpstr>Pie chart</vt:lpstr>
      <vt:lpstr>Pie chart</vt:lpstr>
      <vt:lpstr>Bar chart</vt:lpstr>
      <vt:lpstr>histogram</vt:lpstr>
      <vt:lpstr>Histogram (Creating)</vt:lpstr>
      <vt:lpstr>Line Graph</vt:lpstr>
      <vt:lpstr>Box &amp; Whisker Plot</vt:lpstr>
      <vt:lpstr>Candlestick (Stock) Plot</vt:lpstr>
      <vt:lpstr>area chart</vt:lpstr>
      <vt:lpstr>Scatter (x-y) plot</vt:lpstr>
      <vt:lpstr>PowerPoint Presentation</vt:lpstr>
      <vt:lpstr>Additional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dc:title>
  <dc:subject>What is</dc:subject>
  <dc:creator>user</dc:creator>
  <cp:lastModifiedBy>Russell Holloway</cp:lastModifiedBy>
  <cp:revision>262</cp:revision>
  <cp:lastPrinted>2026-01-10T04:02:08Z</cp:lastPrinted>
  <dcterms:created xsi:type="dcterms:W3CDTF">2018-07-11T02:24:06Z</dcterms:created>
  <dcterms:modified xsi:type="dcterms:W3CDTF">2026-02-10T02:13:05Z</dcterms:modified>
</cp:coreProperties>
</file>