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39"/>
  </p:notesMasterIdLst>
  <p:handoutMasterIdLst>
    <p:handoutMasterId r:id="rId40"/>
  </p:handoutMasterIdLst>
  <p:sldIdLst>
    <p:sldId id="346" r:id="rId2"/>
    <p:sldId id="345" r:id="rId3"/>
    <p:sldId id="373" r:id="rId4"/>
    <p:sldId id="341" r:id="rId5"/>
    <p:sldId id="342" r:id="rId6"/>
    <p:sldId id="362" r:id="rId7"/>
    <p:sldId id="369" r:id="rId8"/>
    <p:sldId id="320" r:id="rId9"/>
    <p:sldId id="367" r:id="rId10"/>
    <p:sldId id="368" r:id="rId11"/>
    <p:sldId id="370" r:id="rId12"/>
    <p:sldId id="374" r:id="rId13"/>
    <p:sldId id="360" r:id="rId14"/>
    <p:sldId id="361" r:id="rId15"/>
    <p:sldId id="363" r:id="rId16"/>
    <p:sldId id="372" r:id="rId17"/>
    <p:sldId id="347" r:id="rId18"/>
    <p:sldId id="348" r:id="rId19"/>
    <p:sldId id="327" r:id="rId20"/>
    <p:sldId id="352" r:id="rId21"/>
    <p:sldId id="332" r:id="rId22"/>
    <p:sldId id="333" r:id="rId23"/>
    <p:sldId id="357" r:id="rId24"/>
    <p:sldId id="334" r:id="rId25"/>
    <p:sldId id="335" r:id="rId26"/>
    <p:sldId id="336" r:id="rId27"/>
    <p:sldId id="358" r:id="rId28"/>
    <p:sldId id="349" r:id="rId29"/>
    <p:sldId id="351" r:id="rId30"/>
    <p:sldId id="350" r:id="rId31"/>
    <p:sldId id="359" r:id="rId32"/>
    <p:sldId id="366" r:id="rId33"/>
    <p:sldId id="329" r:id="rId34"/>
    <p:sldId id="353" r:id="rId35"/>
    <p:sldId id="354" r:id="rId36"/>
    <p:sldId id="355" r:id="rId37"/>
    <p:sldId id="356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12EA"/>
    <a:srgbClr val="FF3101"/>
    <a:srgbClr val="510C9C"/>
    <a:srgbClr val="FFE8C5"/>
    <a:srgbClr val="333333"/>
    <a:srgbClr val="FFBFFF"/>
    <a:srgbClr val="4DB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9471" autoAdjust="0"/>
  </p:normalViewPr>
  <p:slideViewPr>
    <p:cSldViewPr snapToGrid="0">
      <p:cViewPr varScale="1">
        <p:scale>
          <a:sx n="100" d="100"/>
          <a:sy n="100" d="100"/>
        </p:scale>
        <p:origin x="1376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67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1086714-E852-4ECE-B707-80E5A6D5C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45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2A50FAB-295F-4BB0-A294-E10189828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3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52D230-8D3F-4F58-B0DD-55AA5FB48AF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01470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52EAC6-553F-4E38-BE9A-7E4DD99E107A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1227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F2BC79-4285-4554-A92F-6D1A203ED8C0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3604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7D5508-267C-4D2F-B634-BD407F2208C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8065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A1B766-7BC3-41B7-AD11-350B18FE40F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9694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B3921-60C9-4CCB-82C1-3A6376540F7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3797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0E896F-007E-43B2-AA26-500CE2C8DD3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26844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E56000-B0FE-410B-9607-70E6771AF590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69906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573591-2C06-4446-9CFB-BA02589B807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02553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E18E61-7489-43CB-83D0-90C87F39444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898672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5C069A-5BFB-4725-A9DC-F0BF9A4023F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8306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1E85D3-286C-4109-92FA-09E1DA82059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38528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67372A-C385-49A9-91E5-CED1A0285F2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72152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1BDC63-3FC8-4A8E-B210-197EE508574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05005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C6D5EE-FB3C-4249-AC47-E151FCAF382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38494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44DBF5-2C4A-4944-9872-850D2CC5AC4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29043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ED4BD-0528-4C89-BBE0-5160C5CFE05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476611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523380-88FA-4071-9AFA-66BB08629BEE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5307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A30BA-D3D5-4713-B7E9-08B661D42FA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56358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3C49E6-6BF5-42E0-AF03-ED25B51474EE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564672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C1349-9885-4061-A8DA-6857167CD97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00552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BFE8D-11C4-40E2-A91D-CCA17D6518F3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2140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432D5-234F-449A-B33F-8802EFF622D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549136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F7C4E7-39D0-49B6-9337-92FF1843300A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61470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13C05-B070-414A-B61B-214277149A4A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018199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DD332-EC38-4554-BAFF-D437A9C7399E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956945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E23201-A485-4159-904B-533020CF408A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0264929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9A3C5E-548F-4F61-8667-9290B7AE8BB9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193334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23577-FDB3-4C00-9533-8B1CE7F7FF0D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796660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000676-B6F4-45B5-81BE-BD4C17D0216A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962639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42F698-ADEB-46EE-8D6C-1BCC9B154477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42367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432D5-234F-449A-B33F-8802EFF622D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3434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24667-01BC-44C1-88FF-04029CA3DE1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649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7D5508-267C-4D2F-B634-BD407F2208C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04717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59264F-FA42-4698-B54F-25B376AABEE1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46056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CC2E8E-25CD-43E3-9186-921F1D090BA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1983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253AF2-BB84-4548-BB96-7813117B6F46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11297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0" name="Text Box 12"/>
          <p:cNvSpPr txBox="1">
            <a:spLocks noChangeArrowheads="1"/>
          </p:cNvSpPr>
          <p:nvPr userDrawn="1"/>
        </p:nvSpPr>
        <p:spPr bwMode="auto">
          <a:xfrm>
            <a:off x="6324600" y="6583363"/>
            <a:ext cx="27733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i="1">
                <a:solidFill>
                  <a:schemeClr val="hlink"/>
                </a:solidFill>
                <a:latin typeface="Times" pitchFamily="34" charset="0"/>
              </a:rPr>
              <a:t>©The McGraw-Hill Companies, Inc. 2008</a:t>
            </a:r>
          </a:p>
        </p:txBody>
      </p:sp>
      <p:sp>
        <p:nvSpPr>
          <p:cNvPr id="11" name="Text Box 13"/>
          <p:cNvSpPr txBox="1">
            <a:spLocks noChangeArrowheads="1"/>
          </p:cNvSpPr>
          <p:nvPr userDrawn="1"/>
        </p:nvSpPr>
        <p:spPr bwMode="auto">
          <a:xfrm>
            <a:off x="152400" y="6583363"/>
            <a:ext cx="13874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i="1">
                <a:latin typeface="Times" pitchFamily="34" charset="0"/>
              </a:rPr>
              <a:t>McGraw-Hill/Irwin</a:t>
            </a:r>
          </a:p>
        </p:txBody>
      </p:sp>
      <p:sp>
        <p:nvSpPr>
          <p:cNvPr id="30823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Chapter 3</a:t>
            </a:r>
          </a:p>
        </p:txBody>
      </p:sp>
      <p:sp>
        <p:nvSpPr>
          <p:cNvPr id="308235" name="AutoShap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Describing Data: </a:t>
            </a:r>
            <a:br>
              <a:rPr lang="en-US"/>
            </a:br>
            <a:r>
              <a:rPr lang="en-US"/>
              <a:t>Numerical Values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DEC52-0934-4062-9A1C-88FA1FDE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2563" y="457200"/>
            <a:ext cx="1998662" cy="5629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57200"/>
            <a:ext cx="5846763" cy="5629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F1428-1EA4-4D52-BFDA-772CC0BE6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770313" cy="418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1905000"/>
            <a:ext cx="3770312" cy="2014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071938"/>
            <a:ext cx="3770312" cy="20145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C1DBC-FD6B-433F-AECD-1AFE8FF05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770313" cy="418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1905000"/>
            <a:ext cx="3770312" cy="418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F9C4E-60B7-45F4-96F6-EEF6CC46F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33400" y="4572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770313" cy="2014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1905000"/>
            <a:ext cx="3770312" cy="2014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4071938"/>
            <a:ext cx="3770313" cy="20145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0913" y="4071938"/>
            <a:ext cx="3770312" cy="20145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1FAC-3AE7-4A7D-96D6-F28154A2E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770313" cy="418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1905000"/>
            <a:ext cx="3770312" cy="2014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071938"/>
            <a:ext cx="3770312" cy="20145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B45E-B9A7-450F-A036-B63B109A3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45D8-C6C4-407C-91DE-DE7ADBDEB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68F4-0F34-4DBD-AEE0-EADC7FB4B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770313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1905000"/>
            <a:ext cx="3770312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146CD-C9E3-4F87-AAE2-310EAD3EC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6CEC1-D926-42FD-8637-95DE25AF33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149D2-830C-4AB4-9DB9-36240786E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C6C38-3E38-4EC5-84DA-A45BC1384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2B530-A007-48F3-A863-D040303B8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9A9F4-D883-4D6D-BF03-D76FDD7FE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203" name="Freeform 3"/>
          <p:cNvSpPr>
            <a:spLocks/>
          </p:cNvSpPr>
          <p:nvPr/>
        </p:nvSpPr>
        <p:spPr bwMode="auto">
          <a:xfrm>
            <a:off x="0" y="0"/>
            <a:ext cx="3886200" cy="685800"/>
          </a:xfrm>
          <a:custGeom>
            <a:avLst/>
            <a:gdLst/>
            <a:ahLst/>
            <a:cxnLst>
              <a:cxn ang="0">
                <a:pos x="1728" y="0"/>
              </a:cxn>
              <a:cxn ang="0">
                <a:pos x="1728" y="480"/>
              </a:cxn>
              <a:cxn ang="0">
                <a:pos x="380" y="482"/>
              </a:cxn>
              <a:cxn ang="0">
                <a:pos x="354" y="480"/>
              </a:cxn>
              <a:cxn ang="0">
                <a:pos x="308" y="489"/>
              </a:cxn>
              <a:cxn ang="0">
                <a:pos x="246" y="531"/>
              </a:cxn>
              <a:cxn ang="0">
                <a:pos x="206" y="597"/>
              </a:cxn>
              <a:cxn ang="0">
                <a:pos x="192" y="666"/>
              </a:cxn>
              <a:cxn ang="0">
                <a:pos x="192" y="735"/>
              </a:cxn>
              <a:cxn ang="0">
                <a:pos x="0" y="735"/>
              </a:cxn>
              <a:cxn ang="0">
                <a:pos x="0" y="480"/>
              </a:cxn>
              <a:cxn ang="0">
                <a:pos x="0" y="0"/>
              </a:cxn>
              <a:cxn ang="0">
                <a:pos x="1728" y="0"/>
              </a:cxn>
            </a:cxnLst>
            <a:rect l="0" t="0" r="r" b="b"/>
            <a:pathLst>
              <a:path w="1728" h="735">
                <a:moveTo>
                  <a:pt x="1728" y="0"/>
                </a:moveTo>
                <a:lnTo>
                  <a:pt x="1728" y="480"/>
                </a:lnTo>
                <a:lnTo>
                  <a:pt x="380" y="482"/>
                </a:lnTo>
                <a:lnTo>
                  <a:pt x="354" y="480"/>
                </a:lnTo>
                <a:lnTo>
                  <a:pt x="308" y="489"/>
                </a:lnTo>
                <a:cubicBezTo>
                  <a:pt x="290" y="498"/>
                  <a:pt x="263" y="513"/>
                  <a:pt x="246" y="531"/>
                </a:cubicBezTo>
                <a:cubicBezTo>
                  <a:pt x="229" y="549"/>
                  <a:pt x="215" y="574"/>
                  <a:pt x="206" y="597"/>
                </a:cubicBezTo>
                <a:cubicBezTo>
                  <a:pt x="197" y="620"/>
                  <a:pt x="194" y="643"/>
                  <a:pt x="192" y="666"/>
                </a:cubicBezTo>
                <a:lnTo>
                  <a:pt x="192" y="735"/>
                </a:lnTo>
                <a:lnTo>
                  <a:pt x="0" y="735"/>
                </a:lnTo>
                <a:lnTo>
                  <a:pt x="0" y="480"/>
                </a:lnTo>
                <a:lnTo>
                  <a:pt x="0" y="0"/>
                </a:lnTo>
                <a:lnTo>
                  <a:pt x="1728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15364" name="Group 4"/>
          <p:cNvGrpSpPr>
            <a:grpSpLocks/>
          </p:cNvGrpSpPr>
          <p:nvPr userDrawn="1"/>
        </p:nvGrpSpPr>
        <p:grpSpPr bwMode="auto">
          <a:xfrm>
            <a:off x="228600" y="1371600"/>
            <a:ext cx="7391400" cy="319088"/>
            <a:chOff x="144" y="1104"/>
            <a:chExt cx="4656" cy="201"/>
          </a:xfrm>
        </p:grpSpPr>
        <p:sp>
          <p:nvSpPr>
            <p:cNvPr id="307205" name="AutoShape 5"/>
            <p:cNvSpPr>
              <a:spLocks noChangeArrowheads="1"/>
            </p:cNvSpPr>
            <p:nvPr/>
          </p:nvSpPr>
          <p:spPr bwMode="auto">
            <a:xfrm>
              <a:off x="384" y="1104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7206" name="AutoShape 6"/>
            <p:cNvSpPr>
              <a:spLocks noChangeArrowheads="1"/>
            </p:cNvSpPr>
            <p:nvPr/>
          </p:nvSpPr>
          <p:spPr bwMode="auto">
            <a:xfrm flipH="1">
              <a:off x="144" y="1104"/>
              <a:ext cx="248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5365" name="AutoShape 7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572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6930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27800"/>
            <a:ext cx="449263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2DD6F665-B237-4B26-B855-C28EC853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6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Estimation and Confidence Intervals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9</a:t>
            </a:r>
          </a:p>
        </p:txBody>
      </p:sp>
      <p:pic>
        <p:nvPicPr>
          <p:cNvPr id="17412" name="Picture 5" descr="09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076700"/>
            <a:ext cx="33528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Example: Confidence Interval for a Mean – </a:t>
            </a:r>
            <a:r>
              <a:rPr lang="el-GR" sz="3200" smtClean="0">
                <a:cs typeface="Arial" pitchFamily="34" charset="0"/>
              </a:rPr>
              <a:t>σ</a:t>
            </a:r>
            <a:r>
              <a:rPr lang="en-US" sz="3200" smtClean="0">
                <a:cs typeface="Arial" pitchFamily="34" charset="0"/>
              </a:rPr>
              <a:t> Known</a:t>
            </a:r>
            <a:endParaRPr lang="el-GR" sz="3200" smtClean="0">
              <a:cs typeface="Arial" pitchFamily="34" charset="0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962025" y="1865313"/>
            <a:ext cx="7562850" cy="38041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/>
              <a:t>	The American Management Association wishes to have information on the mean income of middle managers in the retail industry. A random sample of 256 managers reveals a sample mean of $45,420. The standard deviation of this population is $2,050. The association would like answers to the following questions: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</a:rPr>
              <a:t>	What is the population mean?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In this case, </a:t>
            </a:r>
            <a:r>
              <a:rPr lang="en-US" b="1" u="sng" cap="all" dirty="0">
                <a:solidFill>
                  <a:srgbClr val="FF0000"/>
                </a:solidFill>
              </a:rPr>
              <a:t>we do not know</a:t>
            </a:r>
            <a:r>
              <a:rPr lang="en-US" dirty="0">
                <a:solidFill>
                  <a:srgbClr val="FF0000"/>
                </a:solidFill>
              </a:rPr>
              <a:t>. We do know the </a:t>
            </a:r>
            <a:r>
              <a:rPr lang="en-US" b="1" dirty="0">
                <a:solidFill>
                  <a:srgbClr val="FF0000"/>
                </a:solidFill>
              </a:rPr>
              <a:t>sample mean is $45,420. Hence, </a:t>
            </a:r>
            <a:r>
              <a:rPr lang="en-US" b="1" u="sng" dirty="0">
                <a:solidFill>
                  <a:srgbClr val="FF0000"/>
                </a:solidFill>
              </a:rPr>
              <a:t>our best estimate of the unknown population value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(parameter) </a:t>
            </a:r>
            <a:r>
              <a:rPr lang="en-US" dirty="0" smtClean="0">
                <a:solidFill>
                  <a:srgbClr val="FF0000"/>
                </a:solidFill>
              </a:rPr>
              <a:t>is </a:t>
            </a:r>
            <a:r>
              <a:rPr lang="en-US" dirty="0">
                <a:solidFill>
                  <a:srgbClr val="FF0000"/>
                </a:solidFill>
              </a:rPr>
              <a:t>the corresponding </a:t>
            </a:r>
            <a:r>
              <a:rPr lang="en-US" b="1" dirty="0">
                <a:solidFill>
                  <a:srgbClr val="FF0000"/>
                </a:solidFill>
              </a:rPr>
              <a:t>sample statistic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FF0000"/>
                </a:solidFill>
              </a:rPr>
              <a:t>The sample mean of $45,420 is a </a:t>
            </a:r>
            <a:r>
              <a:rPr lang="en-US" b="1" i="1" u="sng" dirty="0">
                <a:solidFill>
                  <a:srgbClr val="FF0000"/>
                </a:solidFill>
              </a:rPr>
              <a:t>point estimate </a:t>
            </a:r>
            <a:r>
              <a:rPr lang="en-US" b="1" dirty="0">
                <a:solidFill>
                  <a:srgbClr val="FF0000"/>
                </a:solidFill>
              </a:rPr>
              <a:t>of the unknown population mean.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229599" y="246743"/>
            <a:ext cx="740231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1"/>
                </a:solidFill>
              </a:rPr>
              <a:t>LO3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8382000" y="6553200"/>
            <a:ext cx="43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1907A1"/>
                </a:solidFill>
              </a:rPr>
              <a:t>9-</a:t>
            </a:r>
            <a:fld id="{519DF259-CC82-4022-84A6-1FED5E416C91}" type="slidenum">
              <a:rPr lang="en-US" sz="1400">
                <a:solidFill>
                  <a:srgbClr val="1907A1"/>
                </a:solidFill>
              </a:rPr>
              <a:pPr/>
              <a:t>10</a:t>
            </a:fld>
            <a:endParaRPr lang="en-US" sz="1400">
              <a:solidFill>
                <a:srgbClr val="1907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Example: Confidence Interval for a Mean – </a:t>
            </a:r>
            <a:r>
              <a:rPr lang="el-GR" sz="3200" smtClean="0">
                <a:cs typeface="Arial" pitchFamily="34" charset="0"/>
              </a:rPr>
              <a:t>σ</a:t>
            </a:r>
            <a:r>
              <a:rPr lang="en-US" sz="3200" smtClean="0">
                <a:cs typeface="Arial" pitchFamily="34" charset="0"/>
              </a:rPr>
              <a:t> Known</a:t>
            </a:r>
            <a:endParaRPr lang="el-GR" sz="3200" smtClean="0">
              <a:cs typeface="Arial" pitchFamily="34" charset="0"/>
            </a:endParaRP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962025" y="1865313"/>
            <a:ext cx="7562850" cy="4152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/>
              <a:t>	The American Management Association wishes to have information on the mean income of middle managers in the retail industry. A random sample of 256 managers reveals a sample mean of $45,420. The standard deviation of this population is $2,050. The association would like answers to the following questions: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What is a reasonable range of values for the population mean?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	Suppose the association decides to use the 95 percent level of confidence</a:t>
            </a:r>
            <a:r>
              <a:rPr lang="en-US" dirty="0"/>
              <a:t>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b="1" dirty="0">
                <a:solidFill>
                  <a:srgbClr val="FF0000"/>
                </a:solidFill>
              </a:rPr>
              <a:t>The confidence limit are $45,169 and $45,671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b="1" dirty="0">
                <a:solidFill>
                  <a:srgbClr val="FF0000"/>
                </a:solidFill>
              </a:rPr>
              <a:t>The ±$251 is referred to as the margin of error</a:t>
            </a:r>
          </a:p>
        </p:txBody>
      </p:sp>
      <p:pic>
        <p:nvPicPr>
          <p:cNvPr id="3072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4543425"/>
            <a:ext cx="6946900" cy="5524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229599" y="246743"/>
            <a:ext cx="740231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1"/>
                </a:solidFill>
              </a:rPr>
              <a:t>LO3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8382000" y="6553200"/>
            <a:ext cx="43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1907A1"/>
                </a:solidFill>
              </a:rPr>
              <a:t>9-</a:t>
            </a:r>
            <a:fld id="{83C1461C-DCBF-4F36-9F74-AD9DD2F2CB4B}" type="slidenum">
              <a:rPr lang="en-US" sz="1400">
                <a:solidFill>
                  <a:srgbClr val="1907A1"/>
                </a:solidFill>
              </a:rPr>
              <a:pPr/>
              <a:t>11</a:t>
            </a:fld>
            <a:endParaRPr lang="en-US" sz="1400">
              <a:solidFill>
                <a:srgbClr val="1907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93F41F-C634-4423-AF36-1C4DEBA688ED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457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Confidence Interval Estimates for the Mean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smtClean="0"/>
              <a:t>Use </a:t>
            </a:r>
            <a:r>
              <a:rPr lang="en-US" i="1" u="sng" smtClean="0"/>
              <a:t>Z</a:t>
            </a:r>
            <a:r>
              <a:rPr lang="en-US" u="sng" smtClean="0"/>
              <a:t>-distribution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rgbClr val="FF0000"/>
                </a:solidFill>
              </a:rPr>
              <a:t>If the population standard deviation is known or the sample is greater than 30</a:t>
            </a:r>
            <a:r>
              <a:rPr lang="en-US" b="1" u="sng" smtClean="0">
                <a:solidFill>
                  <a:srgbClr val="FF3101"/>
                </a:solidFill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z="3200" smtClean="0"/>
          </a:p>
        </p:txBody>
      </p:sp>
      <p:sp>
        <p:nvSpPr>
          <p:cNvPr id="3706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smtClean="0"/>
              <a:t>Use </a:t>
            </a:r>
            <a:r>
              <a:rPr lang="en-US" i="1" u="sng" smtClean="0"/>
              <a:t>t</a:t>
            </a:r>
            <a:r>
              <a:rPr lang="en-US" u="sng" smtClean="0"/>
              <a:t>-distribution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rgbClr val="FF0000"/>
                </a:solidFill>
              </a:rPr>
              <a:t>If the population standard deviation is unknown </a:t>
            </a:r>
            <a:r>
              <a:rPr lang="en-US" b="1" u="sng" smtClean="0">
                <a:solidFill>
                  <a:srgbClr val="7030A0"/>
                </a:solidFill>
              </a:rPr>
              <a:t>AND</a:t>
            </a:r>
            <a:r>
              <a:rPr lang="en-US" b="1" u="sng" smtClean="0">
                <a:solidFill>
                  <a:srgbClr val="FF0000"/>
                </a:solidFill>
              </a:rPr>
              <a:t> the sample is less than 30.</a:t>
            </a:r>
          </a:p>
          <a:p>
            <a:pPr eaLnBrk="1" hangingPunct="1"/>
            <a:endParaRPr lang="en-US" sz="2400" smtClean="0"/>
          </a:p>
        </p:txBody>
      </p:sp>
      <p:pic>
        <p:nvPicPr>
          <p:cNvPr id="24582" name="Picture 8" descr="09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85950" y="5105400"/>
            <a:ext cx="60483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94485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  <p:bldP spid="37069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C4A424F-0BD6-4266-BFFD-B13A8E760D2F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253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Characteristics of the t-distribution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1. </a:t>
            </a:r>
            <a:r>
              <a:rPr lang="en-US" sz="2400" smtClean="0">
                <a:solidFill>
                  <a:srgbClr val="FF0000"/>
                </a:solidFill>
              </a:rPr>
              <a:t>It is, like the </a:t>
            </a:r>
            <a:r>
              <a:rPr lang="en-US" sz="2400" i="1" smtClean="0">
                <a:solidFill>
                  <a:srgbClr val="FF0000"/>
                </a:solidFill>
              </a:rPr>
              <a:t>z </a:t>
            </a:r>
            <a:r>
              <a:rPr lang="en-US" sz="2400" smtClean="0">
                <a:solidFill>
                  <a:srgbClr val="FF0000"/>
                </a:solidFill>
              </a:rPr>
              <a:t>distribution, a continuous distribution.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2. It is, like the </a:t>
            </a:r>
            <a:r>
              <a:rPr lang="en-US" sz="2400" i="1" smtClean="0">
                <a:solidFill>
                  <a:srgbClr val="FF0000"/>
                </a:solidFill>
              </a:rPr>
              <a:t>z </a:t>
            </a:r>
            <a:r>
              <a:rPr lang="en-US" sz="2400" smtClean="0">
                <a:solidFill>
                  <a:srgbClr val="FF0000"/>
                </a:solidFill>
              </a:rPr>
              <a:t>distribution, bell-shaped and symmetrical.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3. There is not one t distribution, but rather a family of t distributions. All </a:t>
            </a:r>
            <a:r>
              <a:rPr lang="en-US" sz="2400" i="1" smtClean="0">
                <a:solidFill>
                  <a:srgbClr val="FF0000"/>
                </a:solidFill>
              </a:rPr>
              <a:t>t </a:t>
            </a:r>
            <a:r>
              <a:rPr lang="en-US" sz="2400" smtClean="0">
                <a:solidFill>
                  <a:srgbClr val="FF0000"/>
                </a:solidFill>
              </a:rPr>
              <a:t>distributions have a mean of 0, but their standard deviations differ according to the  sample size, </a:t>
            </a:r>
            <a:r>
              <a:rPr lang="en-US" sz="2400" i="1" smtClean="0">
                <a:solidFill>
                  <a:srgbClr val="FF0000"/>
                </a:solidFill>
              </a:rPr>
              <a:t>n. </a:t>
            </a:r>
            <a:endParaRPr lang="en-US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rgbClr val="FF0000"/>
                </a:solidFill>
              </a:rPr>
              <a:t>4. The t distribution is more spread out and flatter at the center than the standard normal distribution As the sample size increases, however, the </a:t>
            </a:r>
            <a:r>
              <a:rPr lang="en-US" sz="2400" i="1" smtClean="0">
                <a:solidFill>
                  <a:srgbClr val="FF0000"/>
                </a:solidFill>
              </a:rPr>
              <a:t>t </a:t>
            </a:r>
            <a:r>
              <a:rPr lang="en-US" sz="2400" smtClean="0">
                <a:solidFill>
                  <a:srgbClr val="FF0000"/>
                </a:solidFill>
              </a:rPr>
              <a:t>distribution approaches the standard normal distribution,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2A6A431-1D0E-4EA1-8130-8918800FFFF0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355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Comparing the z and t Distributions when </a:t>
            </a:r>
            <a:r>
              <a:rPr lang="en-US" sz="3200" i="1" smtClean="0"/>
              <a:t>n</a:t>
            </a:r>
            <a:r>
              <a:rPr lang="en-US" sz="3200" smtClean="0"/>
              <a:t> is small</a:t>
            </a:r>
          </a:p>
        </p:txBody>
      </p:sp>
      <p:pic>
        <p:nvPicPr>
          <p:cNvPr id="23556" name="Picture 5" descr="09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4550" y="2038350"/>
            <a:ext cx="448627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C875044-EB58-41BF-92E6-B2360EC87765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560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When to Use the </a:t>
            </a:r>
            <a:r>
              <a:rPr lang="en-US" sz="3200" i="1" smtClean="0"/>
              <a:t>z</a:t>
            </a:r>
            <a:r>
              <a:rPr lang="en-US" sz="3200" smtClean="0"/>
              <a:t> or </a:t>
            </a:r>
            <a:r>
              <a:rPr lang="en-US" sz="3200" i="1" smtClean="0"/>
              <a:t>t</a:t>
            </a:r>
            <a:r>
              <a:rPr lang="en-US" sz="3200" smtClean="0"/>
              <a:t> Distribution for Confidence Interval Computation</a:t>
            </a:r>
          </a:p>
        </p:txBody>
      </p:sp>
      <p:pic>
        <p:nvPicPr>
          <p:cNvPr id="25604" name="Picture 5" descr="09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4950" y="2000250"/>
            <a:ext cx="63246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43092" y="539527"/>
            <a:ext cx="7924800" cy="914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Population Standard Deviation (</a:t>
            </a:r>
            <a:r>
              <a:rPr lang="el-GR" sz="2800" dirty="0" smtClean="0"/>
              <a:t>σ</a:t>
            </a:r>
            <a:r>
              <a:rPr lang="en-US" sz="2800" dirty="0" smtClean="0"/>
              <a:t>)  Unknown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sz="half" idx="1"/>
          </p:nvPr>
        </p:nvSpPr>
        <p:spPr>
          <a:xfrm>
            <a:off x="409575" y="1739900"/>
            <a:ext cx="8229600" cy="41814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	In most sampling situations the population standard deviation (</a:t>
            </a:r>
            <a:r>
              <a:rPr lang="el-GR" sz="2000" smtClean="0"/>
              <a:t>σ</a:t>
            </a:r>
            <a:r>
              <a:rPr lang="en-US" sz="2000" smtClean="0"/>
              <a:t>) is not known. Below are some examples where it is unlikely the population standard deviations would be known.</a:t>
            </a:r>
          </a:p>
          <a:p>
            <a:pPr eaLnBrk="1" hangingPunct="1">
              <a:buFont typeface="Wingdings" pitchFamily="2" charset="2"/>
              <a:buNone/>
            </a:pPr>
            <a:endParaRPr lang="en-US" sz="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1.	The Dean of the Business College wants to estimate the mean number of hours full-time students work at paying jobs each week. He selects a sample of 30 students, contacts each student and asks them how many hours they worked last week.</a:t>
            </a:r>
          </a:p>
          <a:p>
            <a:pPr eaLnBrk="1" hangingPunct="1">
              <a:buFont typeface="Arial" pitchFamily="34" charset="0"/>
              <a:buAutoNum type="arabicPeriod"/>
            </a:pPr>
            <a:endParaRPr lang="en-US" sz="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2.	The Dean of Students wants to estimate the distance the typical commuter student  travels to class. She selects a sample of 40 commuter students, contacts each, and determines the one-way distance from each student’s home to the center of campus. </a:t>
            </a:r>
          </a:p>
          <a:p>
            <a:pPr eaLnBrk="1" hangingPunct="1">
              <a:buFont typeface="Arial" pitchFamily="34" charset="0"/>
              <a:buAutoNum type="arabicPeriod"/>
            </a:pPr>
            <a:endParaRPr lang="en-US" sz="8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3.	The Director of Student Loans wants to know the mean amount owed on student loans at the time of his/her graduation. The director selects a sample of 20 graduating students and contacts each to find the information.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8382000" y="6553200"/>
            <a:ext cx="43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1907A1"/>
                </a:solidFill>
              </a:rPr>
              <a:t>9-</a:t>
            </a:r>
            <a:fld id="{CDE83A20-A4A0-4152-AF37-DE3A0C2D8D37}" type="slidenum">
              <a:rPr lang="en-US" sz="1400">
                <a:solidFill>
                  <a:srgbClr val="1907A1"/>
                </a:solidFill>
              </a:rPr>
              <a:pPr/>
              <a:t>16</a:t>
            </a:fld>
            <a:endParaRPr lang="en-US" sz="1400">
              <a:solidFill>
                <a:srgbClr val="1907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8F637A9-A45A-4B23-98D5-57DCC2444846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Confidence Interval for the Mean – Example using the t-distribution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A tire manufacturer wishes to investigate the tread life of its tires. A </a:t>
            </a:r>
            <a:r>
              <a:rPr lang="en-US" sz="1800" b="1" u="sng" smtClean="0">
                <a:solidFill>
                  <a:srgbClr val="FF3101"/>
                </a:solidFill>
              </a:rPr>
              <a:t>sample of 10 </a:t>
            </a:r>
            <a:r>
              <a:rPr lang="en-US" sz="1800" smtClean="0"/>
              <a:t>tires driven 50,000 miles revealed a </a:t>
            </a:r>
            <a:r>
              <a:rPr lang="en-US" sz="1800" smtClean="0">
                <a:solidFill>
                  <a:srgbClr val="FF3101"/>
                </a:solidFill>
              </a:rPr>
              <a:t>sample mean of 0.32 inch</a:t>
            </a:r>
            <a:r>
              <a:rPr lang="en-US" sz="1800" smtClean="0"/>
              <a:t> of tread remaining with a </a:t>
            </a:r>
            <a:r>
              <a:rPr lang="en-US" sz="1800" smtClean="0">
                <a:solidFill>
                  <a:srgbClr val="FF3101"/>
                </a:solidFill>
              </a:rPr>
              <a:t>standard deviation of 0.09</a:t>
            </a:r>
            <a:r>
              <a:rPr lang="en-US" sz="1800" smtClean="0"/>
              <a:t> inch. Construct a 95 percent confidence interval for the population mean. Would it be reasonable for the manufacturer to conclude that after 50,000 miles the population mean amount of tread remaining is 0.30 inches?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smtClean="0"/>
          </a:p>
        </p:txBody>
      </p:sp>
      <p:graphicFrame>
        <p:nvGraphicFramePr>
          <p:cNvPr id="3143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935538" y="2101850"/>
          <a:ext cx="3208337" cy="374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1739880" imgH="2031840" progId="Equation.3">
                  <p:embed/>
                </p:oleObj>
              </mc:Choice>
              <mc:Fallback>
                <p:oleObj name="Equation" r:id="rId4" imgW="1739880" imgH="20318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5538" y="2101850"/>
                        <a:ext cx="3208337" cy="37480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5919788" y="3392488"/>
            <a:ext cx="2128837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>
                <a:solidFill>
                  <a:srgbClr val="7030A0"/>
                </a:solidFill>
              </a:rPr>
              <a:t>This is a Sample s!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>
                <a:solidFill>
                  <a:srgbClr val="7030A0"/>
                </a:solidFill>
              </a:rPr>
              <a:t>N&lt;30 Therefore use t instead of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14CD0D-C8B7-436A-BE54-087CC0274321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6627" name="AutoShape 5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Student’s t-distribution Table</a:t>
            </a:r>
          </a:p>
        </p:txBody>
      </p:sp>
      <p:pic>
        <p:nvPicPr>
          <p:cNvPr id="26628" name="Picture 20" descr="09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133600"/>
            <a:ext cx="76104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5483FA3-E6ED-4FB9-8348-0BC28DB2C788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6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/>
              <a:t>Confidence Interval for a Population Proportion 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3600" dirty="0" smtClean="0"/>
              <a:t>The confidence interval for a population proportion is estimated </a:t>
            </a:r>
            <a:r>
              <a:rPr lang="en-US" sz="3600" dirty="0" smtClean="0"/>
              <a:t>by:</a:t>
            </a:r>
            <a:endParaRPr lang="en-US" sz="3600" dirty="0" smtClean="0"/>
          </a:p>
          <a:p>
            <a:pPr eaLnBrk="1" hangingPunct="1"/>
            <a:endParaRPr lang="en-US" sz="3600" dirty="0" smtClean="0"/>
          </a:p>
        </p:txBody>
      </p:sp>
      <p:graphicFrame>
        <p:nvGraphicFramePr>
          <p:cNvPr id="273418" name="Object 10"/>
          <p:cNvGraphicFramePr>
            <a:graphicFrameLocks/>
          </p:cNvGraphicFramePr>
          <p:nvPr/>
        </p:nvGraphicFramePr>
        <p:xfrm>
          <a:off x="3306763" y="4016375"/>
          <a:ext cx="3001962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1155600" imgH="444240" progId="Equation.3">
                  <p:embed/>
                </p:oleObj>
              </mc:Choice>
              <mc:Fallback>
                <p:oleObj name="Equation" r:id="rId4" imgW="1155600" imgH="444240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763" y="4016375"/>
                        <a:ext cx="3001962" cy="12446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0700" y="5486400"/>
            <a:ext cx="4410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p is the sample proportion; p = x/n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FA4E828-2174-437C-AA34-B80A361E5FC6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43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Define a point estimate.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Define level of confidence.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Construct a confidence interval for the population mean when the population standard deviation is known.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Construct a confidence interval for a population mean when the population standard deviation is unknown.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Construct a confidence interval for a population proportion.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Determine the sample size for attribute and variable sampling.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EC9EE1C-7143-4175-9553-2AEC303951BF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00" name="AutoShape 4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2800" smtClean="0"/>
              <a:t>Confidence Interval for a Population Proportion</a:t>
            </a:r>
            <a:r>
              <a:rPr lang="en-US" smtClean="0"/>
              <a:t>- </a:t>
            </a:r>
            <a:r>
              <a:rPr lang="en-US" sz="2800" smtClean="0"/>
              <a:t>Example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905000"/>
            <a:ext cx="3817938" cy="4181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The union representing the Bottle Blowers of America (BBA) is considering a proposal to merge with the Teamsters Union. </a:t>
            </a:r>
            <a:r>
              <a:rPr lang="en-US" sz="1800" b="1" smtClean="0">
                <a:solidFill>
                  <a:srgbClr val="510C9C"/>
                </a:solidFill>
              </a:rPr>
              <a:t>According to BBA union bylaws, at least three-fourths of the union membership must approve any merger. </a:t>
            </a:r>
            <a:r>
              <a:rPr lang="en-US" sz="1800" smtClean="0">
                <a:solidFill>
                  <a:srgbClr val="FF0000"/>
                </a:solidFill>
              </a:rPr>
              <a:t>A random sample of 2,000</a:t>
            </a:r>
            <a:r>
              <a:rPr lang="en-US" sz="1800" smtClean="0">
                <a:solidFill>
                  <a:srgbClr val="FF3101"/>
                </a:solidFill>
              </a:rPr>
              <a:t> </a:t>
            </a:r>
            <a:r>
              <a:rPr lang="en-US" sz="1800" smtClean="0"/>
              <a:t>current BBA members reveals</a:t>
            </a:r>
            <a:r>
              <a:rPr lang="en-US" sz="1800" smtClean="0">
                <a:solidFill>
                  <a:srgbClr val="FF3101"/>
                </a:solidFill>
              </a:rPr>
              <a:t> 1,600</a:t>
            </a:r>
            <a:r>
              <a:rPr lang="en-US" sz="1800" smtClean="0"/>
              <a:t> plan to vote for the merger proposal. What is the estimate of the population proportion?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Develop a </a:t>
            </a:r>
            <a:r>
              <a:rPr lang="en-US" sz="1800" smtClean="0">
                <a:solidFill>
                  <a:srgbClr val="FF3101"/>
                </a:solidFill>
              </a:rPr>
              <a:t>95 percent</a:t>
            </a:r>
            <a:r>
              <a:rPr lang="en-US" sz="1800" smtClean="0"/>
              <a:t> confidence interval for the population proportion. Basing your decision on this sample information, can you conclude that the necessary proportion of BBA members favor the merger? Why?</a:t>
            </a:r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</p:txBody>
      </p:sp>
      <p:graphicFrame>
        <p:nvGraphicFramePr>
          <p:cNvPr id="330757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4737100" y="2201863"/>
          <a:ext cx="3582988" cy="382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4" imgW="3162240" imgH="3377880" progId="Equation.3">
                  <p:embed/>
                </p:oleObj>
              </mc:Choice>
              <mc:Fallback>
                <p:oleObj name="Equation" r:id="rId4" imgW="3162240" imgH="3377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2201863"/>
                        <a:ext cx="3582988" cy="38274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E0F031C-D3FA-42B3-AD3D-6A86F84DF33A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1747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Selecting a Sample Size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4900" y="2009775"/>
            <a:ext cx="6684963" cy="395287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There are </a:t>
            </a:r>
            <a:r>
              <a:rPr lang="en-US" smtClean="0">
                <a:solidFill>
                  <a:srgbClr val="FF0000"/>
                </a:solidFill>
              </a:rPr>
              <a:t>3 factors </a:t>
            </a:r>
            <a:r>
              <a:rPr lang="en-US" smtClean="0"/>
              <a:t>that determine the size of a sample, none of which has any direct relationship to the size of the population.  They are:</a:t>
            </a:r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The degree of confidence selected. </a:t>
            </a:r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The maximum allowable error.</a:t>
            </a:r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The variation in the population.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04751C-EB15-4EE2-9DF9-448BCD5F0B06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20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/>
              <a:t>Sample Size Determination for a Variable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693025" cy="752475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3200" smtClean="0"/>
              <a:t>To find the sample size for a variable:  </a:t>
            </a:r>
          </a:p>
        </p:txBody>
      </p:sp>
      <p:graphicFrame>
        <p:nvGraphicFramePr>
          <p:cNvPr id="9218" name="Object 4"/>
          <p:cNvGraphicFramePr>
            <a:graphicFrameLocks/>
          </p:cNvGraphicFramePr>
          <p:nvPr/>
        </p:nvGraphicFramePr>
        <p:xfrm>
          <a:off x="2552700" y="2851150"/>
          <a:ext cx="4745038" cy="325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4" imgW="2730240" imgH="1841400" progId="Equation.3">
                  <p:embed/>
                </p:oleObj>
              </mc:Choice>
              <mc:Fallback>
                <p:oleObj name="Equation" r:id="rId4" imgW="2730240" imgH="18414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851150"/>
                        <a:ext cx="4745038" cy="325913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193B5A9-3AE7-41CA-BED3-29BB4122574C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8525" y="1712913"/>
            <a:ext cx="3770313" cy="41814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rgbClr val="7030A0"/>
                </a:solidFill>
              </a:rPr>
              <a:t>A student in public administration wants to determine the mean amount members of city councils in large cities earn per month as remuneration for being a council member. </a:t>
            </a:r>
            <a:r>
              <a:rPr lang="en-US" sz="1800" dirty="0" smtClean="0">
                <a:solidFill>
                  <a:srgbClr val="FF3101"/>
                </a:solidFill>
              </a:rPr>
              <a:t>The error in estimating the mean is to be less than $100 with a 95 percent level of confidence.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7912EA"/>
                </a:solidFill>
              </a:rPr>
              <a:t>The student found a report by the Department of Labor that estimated the standard deviation to be $1,000. </a:t>
            </a:r>
            <a:r>
              <a:rPr lang="en-US" sz="1800" dirty="0" smtClean="0">
                <a:solidFill>
                  <a:srgbClr val="FF0000"/>
                </a:solidFill>
              </a:rPr>
              <a:t>What is the required sample size?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Given in the problem: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i="1" dirty="0" smtClean="0">
                <a:solidFill>
                  <a:srgbClr val="7912EA"/>
                </a:solidFill>
              </a:rPr>
              <a:t>E</a:t>
            </a:r>
            <a:r>
              <a:rPr lang="en-US" sz="1800" dirty="0" smtClean="0">
                <a:solidFill>
                  <a:srgbClr val="7912EA"/>
                </a:solidFill>
              </a:rPr>
              <a:t>, the maximum allowable error, is $100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>
                <a:solidFill>
                  <a:srgbClr val="7912EA"/>
                </a:solidFill>
              </a:rPr>
              <a:t>The value of </a:t>
            </a:r>
            <a:r>
              <a:rPr lang="en-US" sz="1800" i="1" dirty="0" smtClean="0">
                <a:solidFill>
                  <a:srgbClr val="7912EA"/>
                </a:solidFill>
              </a:rPr>
              <a:t>z </a:t>
            </a:r>
            <a:r>
              <a:rPr lang="en-US" sz="1800" dirty="0" smtClean="0">
                <a:solidFill>
                  <a:srgbClr val="7912EA"/>
                </a:solidFill>
              </a:rPr>
              <a:t>for a 95 percent level of confidence is 1.96,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>
                <a:solidFill>
                  <a:srgbClr val="7912EA"/>
                </a:solidFill>
              </a:rPr>
              <a:t>The estimate of the standard deviation is $1,000. </a:t>
            </a:r>
          </a:p>
        </p:txBody>
      </p:sp>
      <p:graphicFrame>
        <p:nvGraphicFramePr>
          <p:cNvPr id="343044" name="Object 4"/>
          <p:cNvGraphicFramePr>
            <a:graphicFrameLocks noGrp="1"/>
          </p:cNvGraphicFramePr>
          <p:nvPr>
            <p:ph sz="half" idx="2"/>
          </p:nvPr>
        </p:nvGraphicFramePr>
        <p:xfrm>
          <a:off x="5807075" y="2351088"/>
          <a:ext cx="2017713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4" imgW="1130040" imgH="1854000" progId="Equation.3">
                  <p:embed/>
                </p:oleObj>
              </mc:Choice>
              <mc:Fallback>
                <p:oleObj name="Equation" r:id="rId4" imgW="1130040" imgH="18540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075" y="2351088"/>
                        <a:ext cx="2017713" cy="3251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AutoShape 7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/>
              <a:t>Sample Size Determination for a Variable-Example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93992A-C59B-4414-B0E1-CC929630F311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7575550" cy="1890712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	</a:t>
            </a:r>
            <a:r>
              <a:rPr lang="en-US" sz="2000" smtClean="0"/>
              <a:t>A consumer group would like </a:t>
            </a:r>
            <a:r>
              <a:rPr lang="en-US" sz="2000" smtClean="0">
                <a:solidFill>
                  <a:srgbClr val="FF0000"/>
                </a:solidFill>
              </a:rPr>
              <a:t>to estimate the mean monthly electricity charge for a single family house in July within $5 using a 99 percent level of confidence.</a:t>
            </a:r>
            <a:r>
              <a:rPr lang="en-US" sz="2000" smtClean="0"/>
              <a:t> How large a sample is required?</a:t>
            </a:r>
            <a:r>
              <a:rPr lang="en-US" sz="2000" smtClean="0">
                <a:solidFill>
                  <a:srgbClr val="FF0000"/>
                </a:solidFill>
              </a:rPr>
              <a:t> Based on similar studies the standard deviation is estimated to be $20.00. </a:t>
            </a:r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</p:txBody>
      </p:sp>
      <p:graphicFrame>
        <p:nvGraphicFramePr>
          <p:cNvPr id="11266" name="Object 5"/>
          <p:cNvGraphicFramePr>
            <a:graphicFrameLocks/>
          </p:cNvGraphicFramePr>
          <p:nvPr/>
        </p:nvGraphicFramePr>
        <p:xfrm>
          <a:off x="2549525" y="4462463"/>
          <a:ext cx="3476625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4" imgW="1295280" imgH="419040" progId="Equation.3">
                  <p:embed/>
                </p:oleObj>
              </mc:Choice>
              <mc:Fallback>
                <p:oleObj name="Equation" r:id="rId4" imgW="1295280" imgH="41904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4462463"/>
                        <a:ext cx="3476625" cy="116681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AutoShap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Size Determination for a Variable- Another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5EF3FA4-D64C-4EEB-820A-D97B94FF1F35}" type="slidenum">
              <a:rPr lang="en-US" smtClean="0">
                <a:latin typeface="Arial" pitchFamily="34" charset="0"/>
              </a:rPr>
              <a:pPr/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292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Sample Size for Proportions</a:t>
            </a:r>
          </a:p>
        </p:txBody>
      </p:sp>
      <p:sp>
        <p:nvSpPr>
          <p:cNvPr id="12293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sz="3200" smtClean="0"/>
              <a:t>The formula for determining the sample size in the case of a proportion is:</a:t>
            </a:r>
          </a:p>
          <a:p>
            <a:pPr eaLnBrk="1" hangingPunct="1"/>
            <a:endParaRPr lang="en-US" sz="3200" smtClean="0">
              <a:solidFill>
                <a:schemeClr val="bg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z="3200" smtClean="0">
              <a:solidFill>
                <a:schemeClr val="bg1"/>
              </a:solidFill>
            </a:endParaRPr>
          </a:p>
          <a:p>
            <a:pPr eaLnBrk="1" hangingPunct="1"/>
            <a:endParaRPr lang="en-US" sz="3200" smtClean="0"/>
          </a:p>
        </p:txBody>
      </p:sp>
      <p:graphicFrame>
        <p:nvGraphicFramePr>
          <p:cNvPr id="12290" name="Object 9"/>
          <p:cNvGraphicFramePr>
            <a:graphicFrameLocks/>
          </p:cNvGraphicFramePr>
          <p:nvPr/>
        </p:nvGraphicFramePr>
        <p:xfrm>
          <a:off x="1746250" y="3136900"/>
          <a:ext cx="5518150" cy="328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4" imgW="2882880" imgH="1815840" progId="Equation.3">
                  <p:embed/>
                </p:oleObj>
              </mc:Choice>
              <mc:Fallback>
                <p:oleObj name="Equation" r:id="rId4" imgW="2882880" imgH="1815840" progId="Equation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3136900"/>
                        <a:ext cx="5518150" cy="328771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AEF3EA7-A947-4B5E-A023-E5B8E6AF8C86}" type="slidenum">
              <a:rPr lang="en-US" smtClean="0">
                <a:latin typeface="Arial" pitchFamily="34" charset="0"/>
              </a:rPr>
              <a:pPr/>
              <a:t>26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3316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dirty="0" smtClean="0"/>
              <a:t>A Sample Size Example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1413" y="2074863"/>
            <a:ext cx="6786562" cy="3395662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olidFill>
                  <a:srgbClr val="7912EA"/>
                </a:solidFill>
              </a:rPr>
              <a:t>The American Kennel Club wanted to estimate the proportion of children that have a dog as a pet.  </a:t>
            </a:r>
            <a:r>
              <a:rPr lang="en-US" sz="2000" smtClean="0">
                <a:solidFill>
                  <a:srgbClr val="FF3101"/>
                </a:solidFill>
              </a:rPr>
              <a:t>If the club wanted the estimate to be within 3% of the population proportion, how many children would they need to contact?  Assume a 95% level of confidence and that the club estimated that 30% of the children have a dog as a pet. </a:t>
            </a:r>
          </a:p>
        </p:txBody>
      </p:sp>
      <p:graphicFrame>
        <p:nvGraphicFramePr>
          <p:cNvPr id="291844" name="Object 4"/>
          <p:cNvGraphicFramePr>
            <a:graphicFrameLocks/>
          </p:cNvGraphicFramePr>
          <p:nvPr/>
        </p:nvGraphicFramePr>
        <p:xfrm>
          <a:off x="2754313" y="5373688"/>
          <a:ext cx="31051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4" imgW="1473120" imgH="419040" progId="Equation.3">
                  <p:embed/>
                </p:oleObj>
              </mc:Choice>
              <mc:Fallback>
                <p:oleObj name="Equation" r:id="rId4" imgW="1473120" imgH="41904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5373688"/>
                        <a:ext cx="3105150" cy="9937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2025" y="4491038"/>
            <a:ext cx="16573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1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1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3894637-F5E4-4CC7-998D-626FE1BD6183}" type="slidenum">
              <a:rPr lang="en-US" smtClean="0">
                <a:latin typeface="Arial" pitchFamily="34" charset="0"/>
              </a:rPr>
              <a:pPr/>
              <a:t>27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340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Another </a:t>
            </a:r>
            <a:r>
              <a:rPr lang="en-US" dirty="0" smtClean="0"/>
              <a:t>Sample Size Example</a:t>
            </a:r>
            <a:endParaRPr lang="en-US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800" smtClean="0">
                <a:solidFill>
                  <a:srgbClr val="7912EA"/>
                </a:solidFill>
              </a:rPr>
              <a:t>A study needs to estimate the proportion of cities that have private refuse collectors. </a:t>
            </a:r>
            <a:r>
              <a:rPr lang="en-US" sz="1800" smtClean="0">
                <a:solidFill>
                  <a:srgbClr val="FF3101"/>
                </a:solidFill>
              </a:rPr>
              <a:t>The investigator </a:t>
            </a:r>
            <a:r>
              <a:rPr lang="en-US" sz="1800" u="sng" smtClean="0">
                <a:solidFill>
                  <a:srgbClr val="FF3101"/>
                </a:solidFill>
              </a:rPr>
              <a:t>wants the margin of error to be within .10 of the population proportion</a:t>
            </a:r>
            <a:r>
              <a:rPr lang="en-US" sz="1800" smtClean="0">
                <a:solidFill>
                  <a:srgbClr val="FF3101"/>
                </a:solidFill>
              </a:rPr>
              <a:t>, </a:t>
            </a:r>
            <a:r>
              <a:rPr lang="en-US" sz="1800" u="sng" smtClean="0">
                <a:solidFill>
                  <a:srgbClr val="FF3101"/>
                </a:solidFill>
              </a:rPr>
              <a:t>the desired level of confidence is 90 percent,</a:t>
            </a:r>
            <a:r>
              <a:rPr lang="en-US" sz="1800" smtClean="0">
                <a:solidFill>
                  <a:srgbClr val="FF3101"/>
                </a:solidFill>
              </a:rPr>
              <a:t> and </a:t>
            </a:r>
            <a:r>
              <a:rPr lang="en-US" sz="1800" u="sng" smtClean="0">
                <a:solidFill>
                  <a:srgbClr val="FF3101"/>
                </a:solidFill>
              </a:rPr>
              <a:t>no estimate is available for the population proportion.   </a:t>
            </a:r>
            <a:r>
              <a:rPr lang="en-US" sz="1800" b="1" u="sng" smtClean="0">
                <a:solidFill>
                  <a:srgbClr val="7030A0"/>
                </a:solidFill>
              </a:rPr>
              <a:t>Therefore we use .50.  </a:t>
            </a:r>
            <a:r>
              <a:rPr lang="en-US" sz="1800" smtClean="0">
                <a:solidFill>
                  <a:srgbClr val="FF3101"/>
                </a:solidFill>
              </a:rPr>
              <a:t>What is the required sample size?</a:t>
            </a:r>
          </a:p>
          <a:p>
            <a:pPr eaLnBrk="1" hangingPunct="1"/>
            <a:endParaRPr lang="en-US" sz="1800" smtClean="0"/>
          </a:p>
        </p:txBody>
      </p:sp>
      <p:graphicFrame>
        <p:nvGraphicFramePr>
          <p:cNvPr id="345092" name="Object 4"/>
          <p:cNvGraphicFramePr>
            <a:graphicFrameLocks noGrp="1"/>
          </p:cNvGraphicFramePr>
          <p:nvPr>
            <p:ph sz="half" idx="2"/>
          </p:nvPr>
        </p:nvGraphicFramePr>
        <p:xfrm>
          <a:off x="4748213" y="3081338"/>
          <a:ext cx="341312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4" imgW="2006280" imgH="660240" progId="Equation.3">
                  <p:embed/>
                </p:oleObj>
              </mc:Choice>
              <mc:Fallback>
                <p:oleObj name="Equation" r:id="rId4" imgW="2006280" imgH="66024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3081338"/>
                        <a:ext cx="3413125" cy="12001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75250" y="2024063"/>
            <a:ext cx="16573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709D58-F261-4AF7-8AC5-635A006CD8D5}" type="slidenum">
              <a:rPr lang="en-US" smtClean="0">
                <a:latin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14688" y="2479675"/>
            <a:ext cx="5627687" cy="226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The manager of the Inlet Square Mall, near Ft. Myers, Florida, wants to estimate the mean amount spent per shopping visit by customers. A sample of </a:t>
            </a:r>
            <a:r>
              <a:rPr lang="en-US" sz="2000" smtClean="0">
                <a:solidFill>
                  <a:srgbClr val="FF0000"/>
                </a:solidFill>
              </a:rPr>
              <a:t>20 (n) </a:t>
            </a:r>
            <a:r>
              <a:rPr lang="en-US" sz="2000" smtClean="0"/>
              <a:t>customers reveals the following amounts spent. </a:t>
            </a:r>
            <a:r>
              <a:rPr lang="en-US" sz="2000" b="1" smtClean="0">
                <a:solidFill>
                  <a:srgbClr val="510C9C"/>
                </a:solidFill>
              </a:rPr>
              <a:t>Is it reasonable that the population mean could be $50.00; how about $60.00?</a:t>
            </a:r>
          </a:p>
          <a:p>
            <a:pPr eaLnBrk="1" hangingPunct="1"/>
            <a:endParaRPr lang="en-US" sz="2000" smtClean="0"/>
          </a:p>
        </p:txBody>
      </p:sp>
      <p:sp>
        <p:nvSpPr>
          <p:cNvPr id="27652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Confidence Interval Estimates for the Mean – Using Minitab</a:t>
            </a:r>
          </a:p>
        </p:txBody>
      </p:sp>
      <p:pic>
        <p:nvPicPr>
          <p:cNvPr id="27653" name="Picture 10" descr="0912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43150"/>
            <a:ext cx="25622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11" descr="0912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00425" y="5162550"/>
            <a:ext cx="5743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E39A7B-99B9-42B0-B145-17E20F9707BE}" type="slidenum">
              <a:rPr lang="en-US" smtClean="0">
                <a:latin typeface="Arial" pitchFamily="34" charset="0"/>
              </a:rPr>
              <a:pPr/>
              <a:t>29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8675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Confidence Interval Estimates for the Mean – Using Excel </a:t>
            </a:r>
            <a:r>
              <a:rPr lang="en-US" sz="2800" dirty="0" smtClean="0">
                <a:solidFill>
                  <a:srgbClr val="7912EA"/>
                </a:solidFill>
              </a:rPr>
              <a:t>(see </a:t>
            </a:r>
            <a:r>
              <a:rPr lang="en-US" sz="2800" dirty="0" smtClean="0">
                <a:solidFill>
                  <a:srgbClr val="7912EA"/>
                </a:solidFill>
              </a:rPr>
              <a:t>Inlet Square Mall file in BB</a:t>
            </a:r>
            <a:r>
              <a:rPr lang="en-US" sz="2800" dirty="0" smtClean="0">
                <a:solidFill>
                  <a:srgbClr val="7912EA"/>
                </a:solidFill>
              </a:rPr>
              <a:t>)</a:t>
            </a:r>
            <a:endParaRPr lang="en-US" sz="2800" dirty="0" smtClean="0">
              <a:solidFill>
                <a:srgbClr val="7912EA"/>
              </a:solidFill>
            </a:endParaRPr>
          </a:p>
        </p:txBody>
      </p:sp>
      <p:pic>
        <p:nvPicPr>
          <p:cNvPr id="28676" name="Picture 19" descr="09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209800"/>
            <a:ext cx="57721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644650" y="1840468"/>
            <a:ext cx="5096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912EA"/>
                </a:solidFill>
              </a:rPr>
              <a:t>Using the Descriptive Statistics function in Excel</a:t>
            </a:r>
            <a:endParaRPr lang="en-US" dirty="0">
              <a:solidFill>
                <a:srgbClr val="7912E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2FEF4E3-2903-4C39-97FB-2116FDF97AFE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9459" name="AutoShap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Point Estimates</a:t>
            </a:r>
          </a:p>
        </p:txBody>
      </p:sp>
      <p:sp>
        <p:nvSpPr>
          <p:cNvPr id="300035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693025" cy="13636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A point estimate is the statistic, computed from sample information, which is used to estimate the population parameter.</a:t>
            </a:r>
          </a:p>
          <a:p>
            <a:pPr eaLnBrk="1" hangingPunct="1"/>
            <a:endParaRPr 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How close to the population parameter is this Point Estimate?  We will use Confidence Intervals to answer this question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50450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E71E99-9C74-4DDF-BCB4-9D9B03BA64FA}" type="slidenum">
              <a:rPr lang="en-US" smtClean="0">
                <a:latin typeface="Arial" pitchFamily="34" charset="0"/>
              </a:rPr>
              <a:pPr/>
              <a:t>30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52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Confidence Interval Estimates for the Mean – By Formula</a:t>
            </a:r>
          </a:p>
        </p:txBody>
      </p:sp>
      <p:graphicFrame>
        <p:nvGraphicFramePr>
          <p:cNvPr id="32359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57375" y="2032000"/>
          <a:ext cx="5337175" cy="438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4012920" imgH="3314520" progId="">
                  <p:embed/>
                </p:oleObj>
              </mc:Choice>
              <mc:Fallback>
                <p:oleObj name="Equation" r:id="rId4" imgW="4012920" imgH="331452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2032000"/>
                        <a:ext cx="5337175" cy="43878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3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3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A5B773D-4B99-4F65-B942-9FF57323FC69}" type="slidenum">
              <a:rPr lang="en-US" smtClean="0">
                <a:latin typeface="Arial" pitchFamily="34" charset="0"/>
              </a:rPr>
              <a:pPr/>
              <a:t>31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2771" name="AutoShape 2"/>
          <p:cNvSpPr>
            <a:spLocks noGrp="1" noChangeArrowheads="1"/>
          </p:cNvSpPr>
          <p:nvPr>
            <p:ph type="title"/>
          </p:nvPr>
        </p:nvSpPr>
        <p:spPr>
          <a:xfrm>
            <a:off x="666750" y="3124200"/>
            <a:ext cx="7924800" cy="914400"/>
          </a:xfrm>
        </p:spPr>
        <p:txBody>
          <a:bodyPr/>
          <a:lstStyle/>
          <a:p>
            <a:pPr algn="ctr" eaLnBrk="1" hangingPunct="1"/>
            <a:r>
              <a:rPr lang="en-US" smtClean="0"/>
              <a:t>End of Chapter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181513-1AE6-4E56-A5A7-496CA5BF65D5}" type="slidenum">
              <a:rPr lang="en-US" smtClean="0">
                <a:latin typeface="Arial" pitchFamily="34" charset="0"/>
              </a:rPr>
              <a:pPr/>
              <a:t>32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969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Using the Normal Distribution to Approximate the Binomial Distribution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To develop a confidence interval for a proportion, we need to meet the following assumptions. </a:t>
            </a:r>
            <a:r>
              <a:rPr lang="en-US" sz="2000" smtClean="0">
                <a:solidFill>
                  <a:srgbClr val="7030A0"/>
                </a:solidFill>
              </a:rPr>
              <a:t>(Remember this!)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1. The binomial conditions, discussed in Chapter 6, have been met. Briefly, these conditions are: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	a. The sample data is the result of counts.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	b. There are only two possible outcomes.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	c. The probability of a success remains the same from one trial to the next.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	d. The trials are independent. This means the outcome on one trial does not affect the outcome on another.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2. </a:t>
            </a:r>
            <a:r>
              <a:rPr lang="en-US" sz="2000" smtClean="0">
                <a:solidFill>
                  <a:srgbClr val="FF3101"/>
                </a:solidFill>
              </a:rPr>
              <a:t>The values </a:t>
            </a:r>
            <a:r>
              <a:rPr lang="en-US" sz="2000" i="1" smtClean="0">
                <a:solidFill>
                  <a:srgbClr val="FF3101"/>
                </a:solidFill>
              </a:rPr>
              <a:t>n </a:t>
            </a:r>
            <a:r>
              <a:rPr lang="el-GR" sz="2000" i="1" smtClean="0">
                <a:solidFill>
                  <a:srgbClr val="FF3101"/>
                </a:solidFill>
                <a:cs typeface="Arial" pitchFamily="34" charset="0"/>
              </a:rPr>
              <a:t>π</a:t>
            </a:r>
            <a:r>
              <a:rPr lang="en-US" sz="2000" smtClean="0">
                <a:solidFill>
                  <a:srgbClr val="FF3101"/>
                </a:solidFill>
              </a:rPr>
              <a:t> and </a:t>
            </a:r>
            <a:r>
              <a:rPr lang="en-US" sz="2000" i="1" smtClean="0">
                <a:solidFill>
                  <a:srgbClr val="FF3101"/>
                </a:solidFill>
              </a:rPr>
              <a:t>n</a:t>
            </a:r>
            <a:r>
              <a:rPr lang="en-US" sz="2000" smtClean="0">
                <a:solidFill>
                  <a:srgbClr val="FF3101"/>
                </a:solidFill>
              </a:rPr>
              <a:t>(1-</a:t>
            </a:r>
            <a:r>
              <a:rPr lang="el-GR" sz="2000" i="1" smtClean="0">
                <a:solidFill>
                  <a:srgbClr val="FF3101"/>
                </a:solidFill>
                <a:cs typeface="Arial" pitchFamily="34" charset="0"/>
              </a:rPr>
              <a:t>π</a:t>
            </a:r>
            <a:r>
              <a:rPr lang="en-US" sz="2000" smtClean="0">
                <a:solidFill>
                  <a:srgbClr val="FF3101"/>
                </a:solidFill>
              </a:rPr>
              <a:t>) should both be greater than or equal to 5. This condition allows us to invoke the central limit theorem and employ the standard normal distribution, that is, </a:t>
            </a:r>
            <a:r>
              <a:rPr lang="en-US" sz="2000" i="1" smtClean="0">
                <a:solidFill>
                  <a:srgbClr val="FF3101"/>
                </a:solidFill>
              </a:rPr>
              <a:t>z</a:t>
            </a:r>
            <a:r>
              <a:rPr lang="en-US" sz="2000" smtClean="0">
                <a:solidFill>
                  <a:srgbClr val="FF3101"/>
                </a:solidFill>
              </a:rPr>
              <a:t>, to complete a confidence interval.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7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9A97BDF-1224-4709-9F0C-417DB1644F5D}" type="slidenum">
              <a:rPr lang="en-US" smtClean="0">
                <a:latin typeface="Arial" pitchFamily="34" charset="0"/>
              </a:rPr>
              <a:pPr/>
              <a:t>33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5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mtClean="0">
                <a:solidFill>
                  <a:srgbClr val="FF3101"/>
                </a:solidFill>
              </a:rPr>
              <a:t>Finite-Population Correction Factor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152650"/>
            <a:ext cx="7808913" cy="1800225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1800" smtClean="0">
                <a:solidFill>
                  <a:srgbClr val="FF0000"/>
                </a:solidFill>
              </a:rPr>
              <a:t>A population that has a fixed upper bound is said to be finite.</a:t>
            </a:r>
          </a:p>
          <a:p>
            <a:pPr eaLnBrk="1" hangingPunct="1"/>
            <a:r>
              <a:rPr lang="en-US" sz="1800" smtClean="0">
                <a:solidFill>
                  <a:srgbClr val="FF0000"/>
                </a:solidFill>
              </a:rPr>
              <a:t>For a finite population, where the total number of objects is </a:t>
            </a:r>
            <a:r>
              <a:rPr lang="en-US" sz="1800" i="1" smtClean="0">
                <a:solidFill>
                  <a:srgbClr val="FF0000"/>
                </a:solidFill>
              </a:rPr>
              <a:t>N</a:t>
            </a:r>
            <a:r>
              <a:rPr lang="en-US" sz="1800" smtClean="0">
                <a:solidFill>
                  <a:srgbClr val="FF0000"/>
                </a:solidFill>
              </a:rPr>
              <a:t> and the size of the sample is </a:t>
            </a:r>
            <a:r>
              <a:rPr lang="en-US" sz="1800" i="1" smtClean="0">
                <a:solidFill>
                  <a:srgbClr val="FF0000"/>
                </a:solidFill>
              </a:rPr>
              <a:t>n</a:t>
            </a:r>
            <a:r>
              <a:rPr lang="en-US" sz="1800" smtClean="0">
                <a:solidFill>
                  <a:srgbClr val="FF0000"/>
                </a:solidFill>
              </a:rPr>
              <a:t>, the following adjustment is made to the standard errors of the sample means and the proportion:</a:t>
            </a:r>
          </a:p>
          <a:p>
            <a:pPr eaLnBrk="1" hangingPunct="1"/>
            <a:r>
              <a:rPr lang="en-US" sz="1800" smtClean="0">
                <a:solidFill>
                  <a:srgbClr val="FF0000"/>
                </a:solidFill>
              </a:rPr>
              <a:t>However, if</a:t>
            </a:r>
            <a:r>
              <a:rPr lang="en-US" sz="1800" i="1" smtClean="0">
                <a:solidFill>
                  <a:srgbClr val="FF0000"/>
                </a:solidFill>
              </a:rPr>
              <a:t> n</a:t>
            </a:r>
            <a:r>
              <a:rPr lang="en-US" sz="1800" smtClean="0">
                <a:solidFill>
                  <a:srgbClr val="FF0000"/>
                </a:solidFill>
              </a:rPr>
              <a:t>/</a:t>
            </a:r>
            <a:r>
              <a:rPr lang="en-US" sz="1800" i="1" smtClean="0">
                <a:solidFill>
                  <a:srgbClr val="FF0000"/>
                </a:solidFill>
              </a:rPr>
              <a:t>N</a:t>
            </a:r>
            <a:r>
              <a:rPr lang="en-US" sz="1800" smtClean="0">
                <a:solidFill>
                  <a:srgbClr val="FF0000"/>
                </a:solidFill>
              </a:rPr>
              <a:t> &lt; .05, the finite-population correction factor may be ignored.</a:t>
            </a:r>
          </a:p>
          <a:p>
            <a:pPr eaLnBrk="1" hangingPunct="1">
              <a:buFont typeface="Wingdings" pitchFamily="2" charset="2"/>
              <a:buNone/>
            </a:pPr>
            <a:endParaRPr lang="en-US" sz="2000" smtClean="0"/>
          </a:p>
        </p:txBody>
      </p:sp>
      <p:grpSp>
        <p:nvGrpSpPr>
          <p:cNvPr id="5127" name="Group 10"/>
          <p:cNvGrpSpPr>
            <a:grpSpLocks/>
          </p:cNvGrpSpPr>
          <p:nvPr/>
        </p:nvGrpSpPr>
        <p:grpSpPr bwMode="auto">
          <a:xfrm>
            <a:off x="1555750" y="4722813"/>
            <a:ext cx="6045200" cy="1735137"/>
            <a:chOff x="980" y="2975"/>
            <a:chExt cx="3808" cy="1093"/>
          </a:xfrm>
        </p:grpSpPr>
        <p:graphicFrame>
          <p:nvGraphicFramePr>
            <p:cNvPr id="5122" name="Object 4"/>
            <p:cNvGraphicFramePr>
              <a:graphicFrameLocks/>
            </p:cNvGraphicFramePr>
            <p:nvPr/>
          </p:nvGraphicFramePr>
          <p:xfrm>
            <a:off x="980" y="2983"/>
            <a:ext cx="1473" cy="10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2" name="Equation" r:id="rId4" imgW="1333440" imgH="1117440" progId="Equation.3">
                    <p:embed/>
                  </p:oleObj>
                </mc:Choice>
                <mc:Fallback>
                  <p:oleObj name="Equation" r:id="rId4" imgW="1333440" imgH="1117440" progId="Equation.3">
                    <p:embed/>
                    <p:pic>
                      <p:nvPicPr>
                        <p:cNvPr id="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0" y="2983"/>
                          <a:ext cx="1473" cy="1018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3" name="Object 6"/>
            <p:cNvGraphicFramePr>
              <a:graphicFrameLocks/>
            </p:cNvGraphicFramePr>
            <p:nvPr/>
          </p:nvGraphicFramePr>
          <p:xfrm>
            <a:off x="3142" y="2975"/>
            <a:ext cx="1500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" name="Equation" r:id="rId6" imgW="1485720" imgH="1117440" progId="Equation.3">
                    <p:embed/>
                  </p:oleObj>
                </mc:Choice>
                <mc:Fallback>
                  <p:oleObj name="Equation" r:id="rId6" imgW="1485720" imgH="1117440" progId="Equation.3">
                    <p:embed/>
                    <p:pic>
                      <p:nvPicPr>
                        <p:cNvPr id="0" name="Object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42" y="2975"/>
                          <a:ext cx="1500" cy="1028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8" name="Oval 8"/>
            <p:cNvSpPr>
              <a:spLocks noChangeArrowheads="1"/>
            </p:cNvSpPr>
            <p:nvPr/>
          </p:nvSpPr>
          <p:spPr bwMode="auto">
            <a:xfrm>
              <a:off x="1548" y="3558"/>
              <a:ext cx="696" cy="49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4092" y="3576"/>
              <a:ext cx="696" cy="49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A48EF79-1306-461B-877C-DF39C5CE96A6}" type="slidenum">
              <a:rPr lang="en-US" smtClean="0">
                <a:latin typeface="Arial" pitchFamily="34" charset="0"/>
              </a:rPr>
              <a:pPr/>
              <a:t>34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23" name="AutoShape 5"/>
          <p:cNvSpPr>
            <a:spLocks noGrp="1" noChangeArrowheads="1"/>
          </p:cNvSpPr>
          <p:nvPr>
            <p:ph type="title"/>
          </p:nvPr>
        </p:nvSpPr>
        <p:spPr>
          <a:xfrm>
            <a:off x="533400" y="504825"/>
            <a:ext cx="7924800" cy="9144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FF0000"/>
                </a:solidFill>
              </a:rPr>
              <a:t>Effects on FPC (</a:t>
            </a:r>
            <a:r>
              <a:rPr lang="en-US" sz="3200" smtClean="0">
                <a:solidFill>
                  <a:srgbClr val="FF3101"/>
                </a:solidFill>
              </a:rPr>
              <a:t>Finite-Population Correction)</a:t>
            </a:r>
            <a:r>
              <a:rPr 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when n/N Changes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993775" y="5973763"/>
            <a:ext cx="6954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7912EA"/>
                </a:solidFill>
              </a:rPr>
              <a:t>Observe that FPC approaches 1 when </a:t>
            </a:r>
            <a:r>
              <a:rPr lang="en-US" sz="2000" i="1">
                <a:solidFill>
                  <a:srgbClr val="7912EA"/>
                </a:solidFill>
              </a:rPr>
              <a:t>n/N</a:t>
            </a:r>
            <a:r>
              <a:rPr lang="en-US" sz="2000">
                <a:solidFill>
                  <a:srgbClr val="7912EA"/>
                </a:solidFill>
              </a:rPr>
              <a:t> becomes smaller</a:t>
            </a:r>
          </a:p>
        </p:txBody>
      </p:sp>
      <p:pic>
        <p:nvPicPr>
          <p:cNvPr id="30725" name="Picture 10" descr="09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3500" y="2190750"/>
            <a:ext cx="643890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623096-D1A9-4AB0-A85A-6A323B80D9CE}" type="slidenum">
              <a:rPr lang="en-US" smtClean="0">
                <a:latin typeface="Arial" pitchFamily="34" charset="0"/>
              </a:rPr>
              <a:pPr/>
              <a:t>35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1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Confidence Interval </a:t>
            </a:r>
            <a:r>
              <a:rPr lang="en-US" sz="2400" smtClean="0">
                <a:solidFill>
                  <a:srgbClr val="FF0000"/>
                </a:solidFill>
              </a:rPr>
              <a:t>(CI) </a:t>
            </a:r>
            <a:r>
              <a:rPr lang="en-US" sz="2400" smtClean="0"/>
              <a:t>Formulas for Estimating Means and Proportions with Finite Population Correction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06475" y="2170113"/>
            <a:ext cx="2816225" cy="1763712"/>
            <a:chOff x="724" y="2033"/>
            <a:chExt cx="1774" cy="1111"/>
          </a:xfrm>
        </p:grpSpPr>
        <p:graphicFrame>
          <p:nvGraphicFramePr>
            <p:cNvPr id="6148" name="Object 6"/>
            <p:cNvGraphicFramePr>
              <a:graphicFrameLocks noChangeAspect="1"/>
            </p:cNvGraphicFramePr>
            <p:nvPr/>
          </p:nvGraphicFramePr>
          <p:xfrm>
            <a:off x="724" y="2427"/>
            <a:ext cx="1774" cy="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1" name="Equation" r:id="rId4" imgW="1130040" imgH="457200" progId="Equation.3">
                    <p:embed/>
                  </p:oleObj>
                </mc:Choice>
                <mc:Fallback>
                  <p:oleObj name="Equation" r:id="rId4" imgW="1130040" imgH="4572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" y="2427"/>
                          <a:ext cx="1774" cy="717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6" name="Text Box 9"/>
            <p:cNvSpPr txBox="1">
              <a:spLocks noChangeArrowheads="1"/>
            </p:cNvSpPr>
            <p:nvPr/>
          </p:nvSpPr>
          <p:spPr bwMode="auto">
            <a:xfrm>
              <a:off x="830" y="2033"/>
              <a:ext cx="15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C.I. for the Mean (</a:t>
              </a:r>
              <a:r>
                <a:rPr lang="en-US" sz="2000">
                  <a:sym typeface="Symbol" pitchFamily="18" charset="2"/>
                </a:rPr>
                <a:t>)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2638425" y="4513263"/>
            <a:ext cx="4057650" cy="1757362"/>
            <a:chOff x="2406" y="2027"/>
            <a:chExt cx="2916" cy="1173"/>
          </a:xfrm>
        </p:grpSpPr>
        <p:graphicFrame>
          <p:nvGraphicFramePr>
            <p:cNvPr id="6147" name="Object 7"/>
            <p:cNvGraphicFramePr>
              <a:graphicFrameLocks noChangeAspect="1"/>
            </p:cNvGraphicFramePr>
            <p:nvPr/>
          </p:nvGraphicFramePr>
          <p:xfrm>
            <a:off x="2406" y="2443"/>
            <a:ext cx="2916" cy="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2" name="Equation" r:id="rId6" imgW="1473120" imgH="444240" progId="Equation.3">
                    <p:embed/>
                  </p:oleObj>
                </mc:Choice>
                <mc:Fallback>
                  <p:oleObj name="Equation" r:id="rId6" imgW="1473120" imgH="4442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6" y="2443"/>
                          <a:ext cx="2916" cy="757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5" name="Text Box 10"/>
            <p:cNvSpPr txBox="1">
              <a:spLocks noChangeArrowheads="1"/>
            </p:cNvSpPr>
            <p:nvPr/>
          </p:nvSpPr>
          <p:spPr bwMode="auto">
            <a:xfrm>
              <a:off x="2918" y="2027"/>
              <a:ext cx="2145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C.I. for the Proportion (</a:t>
              </a:r>
              <a:r>
                <a:rPr lang="en-US" sz="2000">
                  <a:sym typeface="Symbol" pitchFamily="18" charset="2"/>
                </a:rPr>
                <a:t>)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075238" y="2170113"/>
            <a:ext cx="2754312" cy="1763712"/>
            <a:chOff x="743" y="2033"/>
            <a:chExt cx="1735" cy="1111"/>
          </a:xfrm>
        </p:grpSpPr>
        <p:graphicFrame>
          <p:nvGraphicFramePr>
            <p:cNvPr id="6146" name="Object 15"/>
            <p:cNvGraphicFramePr>
              <a:graphicFrameLocks noChangeAspect="1"/>
            </p:cNvGraphicFramePr>
            <p:nvPr/>
          </p:nvGraphicFramePr>
          <p:xfrm>
            <a:off x="743" y="2427"/>
            <a:ext cx="1735" cy="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3" name="Equation" r:id="rId8" imgW="1104840" imgH="457200" progId="Equation.3">
                    <p:embed/>
                  </p:oleObj>
                </mc:Choice>
                <mc:Fallback>
                  <p:oleObj name="Equation" r:id="rId8" imgW="1104840" imgH="4572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3" y="2427"/>
                          <a:ext cx="1735" cy="717"/>
                        </a:xfrm>
                        <a:prstGeom prst="rect">
                          <a:avLst/>
                        </a:prstGeom>
                        <a:solidFill>
                          <a:srgbClr val="CCFFCC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4" name="Text Box 16"/>
            <p:cNvSpPr txBox="1">
              <a:spLocks noChangeArrowheads="1"/>
            </p:cNvSpPr>
            <p:nvPr/>
          </p:nvSpPr>
          <p:spPr bwMode="auto">
            <a:xfrm>
              <a:off x="830" y="2033"/>
              <a:ext cx="15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C.I. for the Mean (</a:t>
              </a:r>
              <a:r>
                <a:rPr lang="en-US" sz="2000">
                  <a:sym typeface="Symbol" pitchFamily="18" charset="2"/>
                </a:rPr>
                <a:t>)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885086-B37A-49A9-B306-D2FCD1914DE5}" type="slidenum">
              <a:rPr lang="en-US" smtClean="0">
                <a:latin typeface="Arial" pitchFamily="34" charset="0"/>
              </a:rPr>
              <a:pPr/>
              <a:t>36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7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 For Mean with FPC - Example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3217863" cy="3990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There are </a:t>
            </a:r>
            <a:r>
              <a:rPr lang="en-US" sz="1800" smtClean="0">
                <a:solidFill>
                  <a:srgbClr val="FF3101"/>
                </a:solidFill>
              </a:rPr>
              <a:t>250 families in Scandia,</a:t>
            </a:r>
            <a:r>
              <a:rPr lang="en-US" sz="1800" smtClean="0"/>
              <a:t> Pennsylvania. </a:t>
            </a:r>
            <a:r>
              <a:rPr lang="en-US" sz="1800" smtClean="0">
                <a:solidFill>
                  <a:srgbClr val="FF0000"/>
                </a:solidFill>
              </a:rPr>
              <a:t>A random sample of 40 </a:t>
            </a:r>
            <a:r>
              <a:rPr lang="en-US" sz="1800" smtClean="0"/>
              <a:t>of these families revealed the </a:t>
            </a:r>
            <a:r>
              <a:rPr lang="en-US" sz="1800" smtClean="0">
                <a:solidFill>
                  <a:srgbClr val="FF0000"/>
                </a:solidFill>
              </a:rPr>
              <a:t>mean annual church contribution was $450 and the standard deviation of this was $75.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Develop a </a:t>
            </a:r>
            <a:r>
              <a:rPr lang="en-US" sz="1800" smtClean="0">
                <a:solidFill>
                  <a:srgbClr val="FF0000"/>
                </a:solidFill>
              </a:rPr>
              <a:t>90 percent confidence interval for the population mean.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smtClean="0"/>
              <a:t>Interpret the confidence interval.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</p:txBody>
      </p:sp>
      <p:sp>
        <p:nvSpPr>
          <p:cNvPr id="3389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51363" y="1857375"/>
            <a:ext cx="3913187" cy="3609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 smtClean="0"/>
              <a:t>Given in Problem: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N – 250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n – 40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s - $75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mar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rgbClr val="7030A0"/>
                </a:solidFill>
              </a:rPr>
              <a:t>Since n/N = 40/250 = 0.16, the finite population correction factor must be used.</a:t>
            </a:r>
          </a:p>
          <a:p>
            <a:pPr mar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>
                <a:solidFill>
                  <a:srgbClr val="7030A0"/>
                </a:solidFill>
              </a:rPr>
              <a:t>The population standard deviation is not known therefore </a:t>
            </a:r>
            <a:r>
              <a:rPr lang="en-US" sz="1800" dirty="0" smtClean="0">
                <a:solidFill>
                  <a:srgbClr val="FF3101"/>
                </a:solidFill>
              </a:rPr>
              <a:t>we must </a:t>
            </a:r>
            <a:r>
              <a:rPr lang="en-US" sz="1800" dirty="0" smtClean="0">
                <a:solidFill>
                  <a:srgbClr val="7030A0"/>
                </a:solidFill>
              </a:rPr>
              <a:t>use the t-distribution</a:t>
            </a:r>
          </a:p>
          <a:p>
            <a:pPr mar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Use the formula below to compute the confidence interval: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</p:txBody>
      </p:sp>
      <p:graphicFrame>
        <p:nvGraphicFramePr>
          <p:cNvPr id="338954" name="Object 10"/>
          <p:cNvGraphicFramePr>
            <a:graphicFrameLocks noChangeAspect="1"/>
          </p:cNvGraphicFramePr>
          <p:nvPr/>
        </p:nvGraphicFramePr>
        <p:xfrm>
          <a:off x="4921250" y="5494338"/>
          <a:ext cx="297656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4" imgW="1104840" imgH="457200" progId="Equation.3">
                  <p:embed/>
                </p:oleObj>
              </mc:Choice>
              <mc:Fallback>
                <p:oleObj name="Equation" r:id="rId4" imgW="110484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5494338"/>
                        <a:ext cx="2976563" cy="10588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8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8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8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38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8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38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389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6F66D4E-1AEE-4F5B-92A5-3F68EF4835C8}" type="slidenum">
              <a:rPr lang="en-US" smtClean="0">
                <a:latin typeface="Arial" pitchFamily="34" charset="0"/>
              </a:rPr>
              <a:pPr/>
              <a:t>37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03325" y="2062163"/>
          <a:ext cx="6497638" cy="435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4" imgW="4800600" imgH="3213000" progId="Equation.3">
                  <p:embed/>
                </p:oleObj>
              </mc:Choice>
              <mc:Fallback>
                <p:oleObj name="Equation" r:id="rId4" imgW="4800600" imgH="3213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2062163"/>
                        <a:ext cx="6497638" cy="43513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 For Mean with FPC -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2FEF4E3-2903-4C39-97FB-2116FDF97AFE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9459" name="AutoShap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Confidence Intervals</a:t>
            </a:r>
          </a:p>
        </p:txBody>
      </p:sp>
      <p:sp>
        <p:nvSpPr>
          <p:cNvPr id="300035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693025" cy="13636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A confidence interval estimate is </a:t>
            </a:r>
            <a:r>
              <a:rPr lang="en-US" b="1" u="sng" dirty="0" smtClean="0">
                <a:solidFill>
                  <a:srgbClr val="FF0000"/>
                </a:solidFill>
              </a:rPr>
              <a:t>a range of values</a:t>
            </a:r>
            <a:r>
              <a:rPr lang="en-US" dirty="0" smtClean="0">
                <a:solidFill>
                  <a:srgbClr val="FF0000"/>
                </a:solidFill>
              </a:rPr>
              <a:t> constructed from sample data </a:t>
            </a:r>
            <a:r>
              <a:rPr lang="en-US" b="1" u="sng" dirty="0" smtClean="0">
                <a:solidFill>
                  <a:srgbClr val="FF0000"/>
                </a:solidFill>
              </a:rPr>
              <a:t>so that the population parameter </a:t>
            </a:r>
            <a:r>
              <a:rPr lang="en-US" b="1" u="sng" dirty="0" smtClean="0">
                <a:solidFill>
                  <a:srgbClr val="7030A0"/>
                </a:solidFill>
              </a:rPr>
              <a:t>(like the mean)</a:t>
            </a:r>
            <a:r>
              <a:rPr lang="en-US" b="1" u="sng" dirty="0" smtClean="0">
                <a:solidFill>
                  <a:srgbClr val="FF0000"/>
                </a:solidFill>
              </a:rPr>
              <a:t> is likely to occur within that range at a specified probability. </a:t>
            </a:r>
          </a:p>
          <a:p>
            <a:pPr eaLnBrk="1" hangingPunct="1"/>
            <a:endParaRPr lang="en-US" b="1" u="sng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The specified probability is called the level of confidence.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4794BEA-02E7-4A90-92C6-A991BD08C1D5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48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Factors Affecting Confidence Interval Estimates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600" smtClean="0"/>
              <a:t>The factors that determine the width of a confidence interval are: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FF0000"/>
                </a:solidFill>
              </a:rPr>
              <a:t>1.The sample size, </a:t>
            </a:r>
            <a:r>
              <a:rPr lang="en-US" sz="2800" i="1" smtClean="0">
                <a:solidFill>
                  <a:srgbClr val="FF0000"/>
                </a:solidFill>
              </a:rPr>
              <a:t>n.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FF0000"/>
                </a:solidFill>
              </a:rPr>
              <a:t>2.The variability in the population, usually </a:t>
            </a:r>
            <a:r>
              <a:rPr lang="el-GR" sz="2800" smtClean="0">
                <a:solidFill>
                  <a:srgbClr val="FF0000"/>
                </a:solidFill>
                <a:cs typeface="Arial" pitchFamily="34" charset="0"/>
              </a:rPr>
              <a:t>σ</a:t>
            </a:r>
            <a:r>
              <a:rPr lang="en-US" sz="280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estimated by </a:t>
            </a:r>
            <a:r>
              <a:rPr lang="en-US" sz="2800" i="1" smtClean="0">
                <a:solidFill>
                  <a:srgbClr val="FF0000"/>
                </a:solidFill>
              </a:rPr>
              <a:t>s.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2800" smtClean="0">
                <a:solidFill>
                  <a:srgbClr val="FF0000"/>
                </a:solidFill>
              </a:rPr>
              <a:t>3.The desired level of confidence. </a:t>
            </a:r>
            <a:endParaRPr lang="en-US" sz="2800" i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93F41F-C634-4423-AF36-1C4DEBA688ED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457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Confidence Interval Estimates for the Mean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dirty="0" smtClean="0"/>
              <a:t>Use </a:t>
            </a:r>
            <a:r>
              <a:rPr lang="en-US" i="1" u="sng" dirty="0" smtClean="0"/>
              <a:t>Z</a:t>
            </a:r>
            <a:r>
              <a:rPr lang="en-US" u="sng" dirty="0" smtClean="0"/>
              <a:t>-distribution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If the population standard deviation is known or the sample is greater than 30</a:t>
            </a:r>
            <a:r>
              <a:rPr lang="en-US" b="1" u="sng" dirty="0" smtClean="0">
                <a:solidFill>
                  <a:srgbClr val="FF3101"/>
                </a:solidFill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sz="3200" dirty="0" smtClean="0"/>
          </a:p>
        </p:txBody>
      </p:sp>
      <p:sp>
        <p:nvSpPr>
          <p:cNvPr id="3706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dirty="0" smtClean="0"/>
              <a:t>Use </a:t>
            </a:r>
            <a:r>
              <a:rPr lang="en-US" i="1" u="sng" dirty="0" smtClean="0"/>
              <a:t>t</a:t>
            </a:r>
            <a:r>
              <a:rPr lang="en-US" u="sng" dirty="0" smtClean="0"/>
              <a:t>-distribution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If the population standard deviation is unknown </a:t>
            </a:r>
            <a:r>
              <a:rPr lang="en-US" b="1" u="sng" dirty="0" smtClean="0">
                <a:solidFill>
                  <a:srgbClr val="7030A0"/>
                </a:solidFill>
              </a:rPr>
              <a:t>and</a:t>
            </a:r>
            <a:r>
              <a:rPr lang="en-US" b="1" u="sng" dirty="0" smtClean="0">
                <a:solidFill>
                  <a:srgbClr val="FF0000"/>
                </a:solidFill>
              </a:rPr>
              <a:t> the sample is less than 30.</a:t>
            </a:r>
          </a:p>
          <a:p>
            <a:pPr eaLnBrk="1" hangingPunct="1"/>
            <a:endParaRPr lang="en-US" sz="2400" dirty="0" smtClean="0"/>
          </a:p>
        </p:txBody>
      </p:sp>
      <p:pic>
        <p:nvPicPr>
          <p:cNvPr id="24582" name="Picture 8" descr="09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85950" y="5105400"/>
            <a:ext cx="60483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0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0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  <p:bldP spid="37069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>
          <a:xfrm>
            <a:off x="515938" y="660400"/>
            <a:ext cx="7924800" cy="914400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3600" smtClean="0"/>
              <a:t>How to Obtain z value for a Given Confidence Level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39763" y="1976438"/>
            <a:ext cx="4124325" cy="1531937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	The </a:t>
            </a:r>
            <a:r>
              <a:rPr lang="en-US" sz="1800" i="1" smtClean="0"/>
              <a:t>95 percent confidence </a:t>
            </a:r>
            <a:r>
              <a:rPr lang="en-US" sz="1800" smtClean="0"/>
              <a:t>refers to the middle 95 percent of the observations. Therefore, the remaining 5 percent are equally divided between the two tails.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400" b="1" i="1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3313" y="1747838"/>
            <a:ext cx="3590925" cy="1895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725488" y="3870325"/>
            <a:ext cx="5908675" cy="2987675"/>
            <a:chOff x="3695704" y="4660576"/>
            <a:chExt cx="4572000" cy="2197424"/>
          </a:xfrm>
        </p:grpSpPr>
        <p:pic>
          <p:nvPicPr>
            <p:cNvPr id="2970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18072" y="4857750"/>
              <a:ext cx="4514850" cy="2000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29708" name="Rectangle 8"/>
            <p:cNvSpPr>
              <a:spLocks noChangeArrowheads="1"/>
            </p:cNvSpPr>
            <p:nvPr/>
          </p:nvSpPr>
          <p:spPr bwMode="auto">
            <a:xfrm>
              <a:off x="3695704" y="4660576"/>
              <a:ext cx="4572000" cy="194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None/>
              </a:pPr>
              <a:r>
                <a:rPr lang="en-US" sz="1400"/>
                <a:t>Following is a portion of Appendix B.1.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8229599" y="246743"/>
            <a:ext cx="740231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1"/>
                </a:solidFill>
              </a:rPr>
              <a:t>LO3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8382000" y="6553200"/>
            <a:ext cx="43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1907A1"/>
                </a:solidFill>
              </a:rPr>
              <a:t>9-</a:t>
            </a:r>
            <a:fld id="{52BD5E42-66F4-4DFC-A98C-A4AB2CAA142B}" type="slidenum">
              <a:rPr lang="en-US" sz="1400">
                <a:solidFill>
                  <a:srgbClr val="1907A1"/>
                </a:solidFill>
              </a:rPr>
              <a:pPr/>
              <a:t>7</a:t>
            </a:fld>
            <a:endParaRPr lang="en-US" sz="1400">
              <a:solidFill>
                <a:srgbClr val="1907A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2140892-0C51-42A3-BF59-0850E2CAC90F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1507" name="AutoShap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Interval Estimates - Interpretation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4375" y="1838325"/>
            <a:ext cx="7427913" cy="168592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For a 95% confidence interval about 95% of the similarly constructed intervals will contain the parameter being estimated.  Also 95% of the sample means for a specified sample size will lie within 1.96 standard deviations of the hypothesized population.   </a:t>
            </a:r>
            <a:r>
              <a:rPr lang="en-US" sz="1800" smtClean="0">
                <a:solidFill>
                  <a:srgbClr val="7912EA"/>
                </a:solidFill>
              </a:rPr>
              <a:t>The standard deviations here are also called “standard error of the mean”. </a:t>
            </a:r>
            <a:endParaRPr lang="en-US" sz="1800" smtClean="0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0" y="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400" b="1" i="1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21510" name="Picture 15" descr="09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85950" y="3238500"/>
            <a:ext cx="52006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Example: Confidence Interval for a Mean – </a:t>
            </a:r>
            <a:r>
              <a:rPr lang="el-GR" sz="3200" smtClean="0">
                <a:cs typeface="Arial" pitchFamily="34" charset="0"/>
              </a:rPr>
              <a:t>σ</a:t>
            </a:r>
            <a:r>
              <a:rPr lang="en-US" sz="3200" smtClean="0">
                <a:cs typeface="Arial" pitchFamily="34" charset="0"/>
              </a:rPr>
              <a:t> Known</a:t>
            </a:r>
            <a:endParaRPr lang="el-GR" sz="3200" smtClean="0">
              <a:cs typeface="Arial" pitchFamily="34" charset="0"/>
            </a:endParaRP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962025" y="1865313"/>
            <a:ext cx="7562850" cy="4619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/>
              <a:t>	The American Management Association wishes to have information on the mean income of middle managers in the retail industry. A random sample of 256 managers reveals a sample mean of $45,420. The standard deviation of this population is $2,050. The association would like answers to the following questions: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/>
              <a:t>1.	What is the population mean?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/>
              <a:t>2.	What is a reasonable range of values for the population mean?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 dirty="0"/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 dirty="0"/>
              <a:t>3.	What do these results mean?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599" y="246743"/>
            <a:ext cx="740231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1"/>
                </a:solidFill>
              </a:rPr>
              <a:t>LO3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8382000" y="6553200"/>
            <a:ext cx="439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1907A1"/>
                </a:solidFill>
              </a:rPr>
              <a:t>9-</a:t>
            </a:r>
            <a:fld id="{E9F6BC96-A786-46DA-943D-7767A432D4EC}" type="slidenum">
              <a:rPr lang="en-US" sz="1400">
                <a:solidFill>
                  <a:srgbClr val="1907A1"/>
                </a:solidFill>
              </a:rPr>
              <a:pPr/>
              <a:t>9</a:t>
            </a:fld>
            <a:endParaRPr lang="en-US" sz="1400">
              <a:solidFill>
                <a:srgbClr val="1907A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3664</TotalTime>
  <Words>1599</Words>
  <Application>Microsoft Office PowerPoint</Application>
  <PresentationFormat>On-screen Show (4:3)</PresentationFormat>
  <Paragraphs>229</Paragraphs>
  <Slides>37</Slides>
  <Notes>37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Book Antiqua</vt:lpstr>
      <vt:lpstr>Symbol</vt:lpstr>
      <vt:lpstr>Times</vt:lpstr>
      <vt:lpstr>Times New Roman</vt:lpstr>
      <vt:lpstr>Wingdings</vt:lpstr>
      <vt:lpstr>Capsules</vt:lpstr>
      <vt:lpstr>Equation</vt:lpstr>
      <vt:lpstr>Estimation and Confidence Intervals</vt:lpstr>
      <vt:lpstr>GOALS</vt:lpstr>
      <vt:lpstr>Point Estimates</vt:lpstr>
      <vt:lpstr>Confidence Intervals</vt:lpstr>
      <vt:lpstr>Factors Affecting Confidence Interval Estimates</vt:lpstr>
      <vt:lpstr>Confidence Interval Estimates for the Mean</vt:lpstr>
      <vt:lpstr>How to Obtain z value for a Given Confidence Level</vt:lpstr>
      <vt:lpstr>Interval Estimates - Interpretation</vt:lpstr>
      <vt:lpstr>Example: Confidence Interval for a Mean – σ Known</vt:lpstr>
      <vt:lpstr>Example: Confidence Interval for a Mean – σ Known</vt:lpstr>
      <vt:lpstr>Example: Confidence Interval for a Mean – σ Known</vt:lpstr>
      <vt:lpstr>Confidence Interval Estimates for the Mean</vt:lpstr>
      <vt:lpstr>Characteristics of the t-distribution</vt:lpstr>
      <vt:lpstr>Comparing the z and t Distributions when n is small</vt:lpstr>
      <vt:lpstr>When to Use the z or t Distribution for Confidence Interval Computation</vt:lpstr>
      <vt:lpstr>Population Standard Deviation (σ)  Unknown</vt:lpstr>
      <vt:lpstr>Confidence Interval for the Mean – Example using the t-distribution</vt:lpstr>
      <vt:lpstr>Student’s t-distribution Table</vt:lpstr>
      <vt:lpstr>Confidence Interval for a Population Proportion </vt:lpstr>
      <vt:lpstr>Confidence Interval for a Population Proportion- Example</vt:lpstr>
      <vt:lpstr>Selecting a Sample Size</vt:lpstr>
      <vt:lpstr>Sample Size Determination for a Variable</vt:lpstr>
      <vt:lpstr>Sample Size Determination for a Variable-Example</vt:lpstr>
      <vt:lpstr>Sample Size Determination for a Variable- Another Example</vt:lpstr>
      <vt:lpstr>Sample Size for Proportions</vt:lpstr>
      <vt:lpstr>A Sample Size Example</vt:lpstr>
      <vt:lpstr>Another Sample Size Example</vt:lpstr>
      <vt:lpstr>Confidence Interval Estimates for the Mean – Using Minitab</vt:lpstr>
      <vt:lpstr>Confidence Interval Estimates for the Mean – Using Excel (see Inlet Square Mall file in BB)</vt:lpstr>
      <vt:lpstr>Confidence Interval Estimates for the Mean – By Formula</vt:lpstr>
      <vt:lpstr>End of Chapter 9</vt:lpstr>
      <vt:lpstr>Using the Normal Distribution to Approximate the Binomial Distribution</vt:lpstr>
      <vt:lpstr>Finite-Population Correction Factor</vt:lpstr>
      <vt:lpstr>Effects on FPC (Finite-Population Correction) when n/N Changes</vt:lpstr>
      <vt:lpstr>Confidence Interval (CI) Formulas for Estimating Means and Proportions with Finite Population Correction</vt:lpstr>
      <vt:lpstr>CI For Mean with FPC - Example</vt:lpstr>
      <vt:lpstr>CI For Mean with FPC - Example</vt:lpstr>
    </vt:vector>
  </TitlesOfParts>
  <Company>MCGRAW-HILL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Estimation and Confidence Interval Estimates</dc:subject>
  <dc:creator>Rene Leo E. Ordonez</dc:creator>
  <cp:lastModifiedBy>George Frederickson</cp:lastModifiedBy>
  <cp:revision>236</cp:revision>
  <dcterms:created xsi:type="dcterms:W3CDTF">1998-07-27T15:17:12Z</dcterms:created>
  <dcterms:modified xsi:type="dcterms:W3CDTF">2021-04-04T22:23:22Z</dcterms:modified>
</cp:coreProperties>
</file>