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5" r:id="rId2"/>
    <p:sldId id="308" r:id="rId3"/>
    <p:sldId id="336" r:id="rId4"/>
    <p:sldId id="338" r:id="rId5"/>
    <p:sldId id="357" r:id="rId6"/>
    <p:sldId id="359" r:id="rId7"/>
    <p:sldId id="364" r:id="rId8"/>
    <p:sldId id="366" r:id="rId9"/>
    <p:sldId id="367" r:id="rId10"/>
    <p:sldId id="360" r:id="rId11"/>
    <p:sldId id="341" r:id="rId12"/>
    <p:sldId id="361" r:id="rId13"/>
    <p:sldId id="363" r:id="rId14"/>
    <p:sldId id="362" r:id="rId15"/>
    <p:sldId id="365" r:id="rId16"/>
    <p:sldId id="358" r:id="rId17"/>
    <p:sldId id="368" r:id="rId18"/>
    <p:sldId id="369" r:id="rId19"/>
  </p:sldIdLst>
  <p:sldSz cx="24387175" cy="13716000"/>
  <p:notesSz cx="6858000" cy="91440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D82F"/>
    <a:srgbClr val="F0B323"/>
    <a:srgbClr val="510026"/>
    <a:srgbClr val="002F6C"/>
    <a:srgbClr val="6787B7"/>
    <a:srgbClr val="00B2A9"/>
    <a:srgbClr val="FAA41A"/>
    <a:srgbClr val="89CBB7"/>
    <a:srgbClr val="4A2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1" autoAdjust="0"/>
    <p:restoredTop sz="84844" autoAdjust="0"/>
  </p:normalViewPr>
  <p:slideViewPr>
    <p:cSldViewPr>
      <p:cViewPr>
        <p:scale>
          <a:sx n="33" d="100"/>
          <a:sy n="33" d="100"/>
        </p:scale>
        <p:origin x="17" y="9"/>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
    </p:cViewPr>
  </p:sorterViewPr>
  <p:notesViewPr>
    <p:cSldViewPr>
      <p:cViewPr varScale="1">
        <p:scale>
          <a:sx n="99" d="100"/>
          <a:sy n="99" d="100"/>
        </p:scale>
        <p:origin x="306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FEA2D-6E1B-463B-A74D-9B9AEAA7F85C}"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00D7E-6486-4DF9-B318-6A7C6DFD2097}" type="datetimeFigureOut">
              <a:rPr lang="en-US" smtClean="0"/>
              <a:pPr/>
              <a:t>2/11/2026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1438C-1274-4518-B00D-17B8B8D039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C741438C-1274-4518-B00D-17B8B8D039AF}" type="slidenum">
              <a:rPr lang="en-US" smtClean="0"/>
              <a:pPr/>
              <a:t>1</a:t>
            </a:fld>
            <a:endParaRPr lang="en-US"/>
          </a:p>
        </p:txBody>
      </p:sp>
    </p:spTree>
    <p:extLst>
      <p:ext uri="{BB962C8B-B14F-4D97-AF65-F5344CB8AC3E}">
        <p14:creationId xmlns:p14="http://schemas.microsoft.com/office/powerpoint/2010/main" val="264239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602F-2597-F1A5-DA57-226F0ECA8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F4A2E-CD72-50BA-6ADC-063688D90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F1846-807A-2E3A-DC97-B5C06C33D951}"/>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C9856F5-5BF8-31D5-57C6-394767502178}"/>
              </a:ext>
            </a:extLst>
          </p:cNvPr>
          <p:cNvSpPr>
            <a:spLocks noGrp="1"/>
          </p:cNvSpPr>
          <p:nvPr>
            <p:ph type="sldNum" sz="quarter" idx="5"/>
          </p:nvPr>
        </p:nvSpPr>
        <p:spPr/>
        <p:txBody>
          <a:bodyPr/>
          <a:lstStyle/>
          <a:p>
            <a:fld id="{C741438C-1274-4518-B00D-17B8B8D039AF}" type="slidenum">
              <a:rPr lang="en-US" smtClean="0"/>
              <a:pPr/>
              <a:t>10</a:t>
            </a:fld>
            <a:endParaRPr lang="en-US"/>
          </a:p>
        </p:txBody>
      </p:sp>
    </p:spTree>
    <p:extLst>
      <p:ext uri="{BB962C8B-B14F-4D97-AF65-F5344CB8AC3E}">
        <p14:creationId xmlns:p14="http://schemas.microsoft.com/office/powerpoint/2010/main" val="279107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BE7EA-9C34-EB5C-5833-183A1D2F3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BA74B-AFAD-C385-70F8-C22AA122D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20366-2822-DF02-46DA-8A0F9C2A1C6D}"/>
              </a:ext>
            </a:extLst>
          </p:cNvPr>
          <p:cNvSpPr>
            <a:spLocks noGrp="1"/>
          </p:cNvSpPr>
          <p:nvPr>
            <p:ph type="body" idx="1"/>
          </p:nvPr>
        </p:nvSpPr>
        <p:spPr/>
        <p:txBody>
          <a:bodyPr>
            <a:normAutofit/>
          </a:bodyPr>
          <a:lstStyle/>
          <a:p>
            <a:r>
              <a:rPr lang="en-US" dirty="0"/>
              <a:t>Sigma = Sum</a:t>
            </a:r>
          </a:p>
          <a:p>
            <a:endParaRPr lang="en-US" dirty="0"/>
          </a:p>
          <a:p>
            <a:r>
              <a:rPr lang="en-US" dirty="0"/>
              <a:t>Nothing to it… </a:t>
            </a:r>
          </a:p>
          <a:p>
            <a:endParaRPr lang="en-US" dirty="0"/>
          </a:p>
          <a:p>
            <a:r>
              <a:rPr lang="en-US" dirty="0"/>
              <a:t>Add up all the values (x</a:t>
            </a:r>
            <a:r>
              <a:rPr lang="en-US" baseline="-25000" dirty="0"/>
              <a:t>1</a:t>
            </a:r>
            <a:r>
              <a:rPr lang="en-US" dirty="0"/>
              <a:t>, x</a:t>
            </a:r>
            <a:r>
              <a:rPr lang="en-US" baseline="-25000" dirty="0"/>
              <a:t>2</a:t>
            </a:r>
            <a:r>
              <a:rPr lang="en-US" dirty="0"/>
              <a:t>, etc.) and divide by the count – N for the total population size, n for total sample size</a:t>
            </a:r>
          </a:p>
        </p:txBody>
      </p:sp>
      <p:sp>
        <p:nvSpPr>
          <p:cNvPr id="4" name="Slide Number Placeholder 3">
            <a:extLst>
              <a:ext uri="{FF2B5EF4-FFF2-40B4-BE49-F238E27FC236}">
                <a16:creationId xmlns:a16="http://schemas.microsoft.com/office/drawing/2014/main" id="{260B4457-82E8-21D6-7F30-9F31474C0883}"/>
              </a:ext>
            </a:extLst>
          </p:cNvPr>
          <p:cNvSpPr>
            <a:spLocks noGrp="1"/>
          </p:cNvSpPr>
          <p:nvPr>
            <p:ph type="sldNum" sz="quarter" idx="5"/>
          </p:nvPr>
        </p:nvSpPr>
        <p:spPr/>
        <p:txBody>
          <a:bodyPr/>
          <a:lstStyle/>
          <a:p>
            <a:fld id="{C741438C-1274-4518-B00D-17B8B8D039AF}" type="slidenum">
              <a:rPr lang="en-US" smtClean="0"/>
              <a:pPr/>
              <a:t>11</a:t>
            </a:fld>
            <a:endParaRPr lang="en-US"/>
          </a:p>
        </p:txBody>
      </p:sp>
    </p:spTree>
    <p:extLst>
      <p:ext uri="{BB962C8B-B14F-4D97-AF65-F5344CB8AC3E}">
        <p14:creationId xmlns:p14="http://schemas.microsoft.com/office/powerpoint/2010/main" val="120971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A763-39CD-70BA-9027-68D6000F4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31030-F703-AADA-BC46-E4809E7AD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BD6FA-442B-D9E0-03A3-3335681C689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75C5713-F8EB-B4A9-2451-ECC65B2F5043}"/>
              </a:ext>
            </a:extLst>
          </p:cNvPr>
          <p:cNvSpPr>
            <a:spLocks noGrp="1"/>
          </p:cNvSpPr>
          <p:nvPr>
            <p:ph type="sldNum" sz="quarter" idx="5"/>
          </p:nvPr>
        </p:nvSpPr>
        <p:spPr/>
        <p:txBody>
          <a:bodyPr/>
          <a:lstStyle/>
          <a:p>
            <a:fld id="{C741438C-1274-4518-B00D-17B8B8D039AF}" type="slidenum">
              <a:rPr lang="en-US" smtClean="0"/>
              <a:pPr/>
              <a:t>12</a:t>
            </a:fld>
            <a:endParaRPr lang="en-US"/>
          </a:p>
        </p:txBody>
      </p:sp>
    </p:spTree>
    <p:extLst>
      <p:ext uri="{BB962C8B-B14F-4D97-AF65-F5344CB8AC3E}">
        <p14:creationId xmlns:p14="http://schemas.microsoft.com/office/powerpoint/2010/main" val="43100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3335-BA47-AE15-9202-F674CFD38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E565C-AFE6-C54B-B2CC-A8BE2FC07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554F9-945C-D377-3681-E913EC06FB57}"/>
              </a:ext>
            </a:extLst>
          </p:cNvPr>
          <p:cNvSpPr>
            <a:spLocks noGrp="1"/>
          </p:cNvSpPr>
          <p:nvPr>
            <p:ph type="body" idx="1"/>
          </p:nvPr>
        </p:nvSpPr>
        <p:spPr/>
        <p:txBody>
          <a:bodyPr>
            <a:normAutofit/>
          </a:bodyPr>
          <a:lstStyle/>
          <a:p>
            <a:r>
              <a:rPr lang="en-US" dirty="0"/>
              <a:t>This is a sample of five days, so the correct variables are little ‘n’ and x-bar</a:t>
            </a:r>
          </a:p>
        </p:txBody>
      </p:sp>
      <p:sp>
        <p:nvSpPr>
          <p:cNvPr id="4" name="Slide Number Placeholder 3">
            <a:extLst>
              <a:ext uri="{FF2B5EF4-FFF2-40B4-BE49-F238E27FC236}">
                <a16:creationId xmlns:a16="http://schemas.microsoft.com/office/drawing/2014/main" id="{76C1C68A-3B45-A9E3-3CF7-ABD59511A183}"/>
              </a:ext>
            </a:extLst>
          </p:cNvPr>
          <p:cNvSpPr>
            <a:spLocks noGrp="1"/>
          </p:cNvSpPr>
          <p:nvPr>
            <p:ph type="sldNum" sz="quarter" idx="5"/>
          </p:nvPr>
        </p:nvSpPr>
        <p:spPr/>
        <p:txBody>
          <a:bodyPr/>
          <a:lstStyle/>
          <a:p>
            <a:fld id="{C741438C-1274-4518-B00D-17B8B8D039AF}" type="slidenum">
              <a:rPr lang="en-US" smtClean="0"/>
              <a:pPr/>
              <a:t>13</a:t>
            </a:fld>
            <a:endParaRPr lang="en-US"/>
          </a:p>
        </p:txBody>
      </p:sp>
    </p:spTree>
    <p:extLst>
      <p:ext uri="{BB962C8B-B14F-4D97-AF65-F5344CB8AC3E}">
        <p14:creationId xmlns:p14="http://schemas.microsoft.com/office/powerpoint/2010/main" val="244066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09AB-1EF8-ECBC-4631-031D0FC5F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8E929-7CF9-D29F-54F2-0B7CE836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0C63A-A179-6404-26D9-66854524C583}"/>
              </a:ext>
            </a:extLst>
          </p:cNvPr>
          <p:cNvSpPr>
            <a:spLocks noGrp="1"/>
          </p:cNvSpPr>
          <p:nvPr>
            <p:ph type="body"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554B3E9-8F96-91C7-ED1F-09CF5B89BA4E}"/>
              </a:ext>
            </a:extLst>
          </p:cNvPr>
          <p:cNvSpPr>
            <a:spLocks noGrp="1"/>
          </p:cNvSpPr>
          <p:nvPr>
            <p:ph type="sldNum" sz="quarter" idx="5"/>
          </p:nvPr>
        </p:nvSpPr>
        <p:spPr/>
        <p:txBody>
          <a:bodyPr/>
          <a:lstStyle/>
          <a:p>
            <a:fld id="{C741438C-1274-4518-B00D-17B8B8D039AF}" type="slidenum">
              <a:rPr lang="en-US" smtClean="0"/>
              <a:pPr/>
              <a:t>14</a:t>
            </a:fld>
            <a:endParaRPr lang="en-US"/>
          </a:p>
        </p:txBody>
      </p:sp>
    </p:spTree>
    <p:extLst>
      <p:ext uri="{BB962C8B-B14F-4D97-AF65-F5344CB8AC3E}">
        <p14:creationId xmlns:p14="http://schemas.microsoft.com/office/powerpoint/2010/main" val="316174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42BF3-0EF3-840B-B670-9EEED0553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F6BC5-A838-C764-A2C2-A65F382F8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CBB8F-84AC-30B0-FBEE-52531C080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F366EA-F869-75CA-A961-597F320474E3}"/>
              </a:ext>
            </a:extLst>
          </p:cNvPr>
          <p:cNvSpPr>
            <a:spLocks noGrp="1"/>
          </p:cNvSpPr>
          <p:nvPr>
            <p:ph type="sldNum" sz="quarter" idx="5"/>
          </p:nvPr>
        </p:nvSpPr>
        <p:spPr/>
        <p:txBody>
          <a:bodyPr/>
          <a:lstStyle/>
          <a:p>
            <a:fld id="{C741438C-1274-4518-B00D-17B8B8D039AF}" type="slidenum">
              <a:rPr lang="en-US" smtClean="0"/>
              <a:pPr/>
              <a:t>15</a:t>
            </a:fld>
            <a:endParaRPr lang="en-US"/>
          </a:p>
        </p:txBody>
      </p:sp>
    </p:spTree>
    <p:extLst>
      <p:ext uri="{BB962C8B-B14F-4D97-AF65-F5344CB8AC3E}">
        <p14:creationId xmlns:p14="http://schemas.microsoft.com/office/powerpoint/2010/main" val="300986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93E47-48FE-8814-9D22-BF42E6E16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A8C15-1925-F9E0-BCEF-8F02C708C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0E1B8-CF31-4EEA-18A1-6AD4EC922F75}"/>
              </a:ext>
            </a:extLst>
          </p:cNvPr>
          <p:cNvSpPr>
            <a:spLocks noGrp="1"/>
          </p:cNvSpPr>
          <p:nvPr>
            <p:ph type="body" idx="1"/>
          </p:nvPr>
        </p:nvSpPr>
        <p:spPr/>
        <p:txBody>
          <a:bodyPr>
            <a:normAutofit/>
          </a:bodyPr>
          <a:lstStyle/>
          <a:p>
            <a:r>
              <a:rPr lang="en-US" dirty="0"/>
              <a:t>There are the same number of data points greater than the median as there are less than the median</a:t>
            </a:r>
          </a:p>
        </p:txBody>
      </p:sp>
      <p:sp>
        <p:nvSpPr>
          <p:cNvPr id="4" name="Slide Number Placeholder 3">
            <a:extLst>
              <a:ext uri="{FF2B5EF4-FFF2-40B4-BE49-F238E27FC236}">
                <a16:creationId xmlns:a16="http://schemas.microsoft.com/office/drawing/2014/main" id="{07206B88-EA4B-AA04-1CF5-4F4CF3B1D586}"/>
              </a:ext>
            </a:extLst>
          </p:cNvPr>
          <p:cNvSpPr>
            <a:spLocks noGrp="1"/>
          </p:cNvSpPr>
          <p:nvPr>
            <p:ph type="sldNum" sz="quarter" idx="5"/>
          </p:nvPr>
        </p:nvSpPr>
        <p:spPr/>
        <p:txBody>
          <a:bodyPr/>
          <a:lstStyle/>
          <a:p>
            <a:fld id="{C741438C-1274-4518-B00D-17B8B8D039AF}" type="slidenum">
              <a:rPr lang="en-US" smtClean="0"/>
              <a:pPr/>
              <a:t>16</a:t>
            </a:fld>
            <a:endParaRPr lang="en-US"/>
          </a:p>
        </p:txBody>
      </p:sp>
    </p:spTree>
    <p:extLst>
      <p:ext uri="{BB962C8B-B14F-4D97-AF65-F5344CB8AC3E}">
        <p14:creationId xmlns:p14="http://schemas.microsoft.com/office/powerpoint/2010/main" val="232138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430B0-184A-25EC-BC96-FB02A666B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3F375-B327-3E10-D2B2-1D1E9AD4F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E7BDE-CB41-1BFD-9A46-407BBF674F2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3B9256D-62B7-F536-2BDD-06B80C8DC018}"/>
              </a:ext>
            </a:extLst>
          </p:cNvPr>
          <p:cNvSpPr>
            <a:spLocks noGrp="1"/>
          </p:cNvSpPr>
          <p:nvPr>
            <p:ph type="sldNum" sz="quarter" idx="5"/>
          </p:nvPr>
        </p:nvSpPr>
        <p:spPr/>
        <p:txBody>
          <a:bodyPr/>
          <a:lstStyle/>
          <a:p>
            <a:fld id="{C741438C-1274-4518-B00D-17B8B8D039AF}" type="slidenum">
              <a:rPr lang="en-US" smtClean="0"/>
              <a:pPr/>
              <a:t>17</a:t>
            </a:fld>
            <a:endParaRPr lang="en-US"/>
          </a:p>
        </p:txBody>
      </p:sp>
    </p:spTree>
    <p:extLst>
      <p:ext uri="{BB962C8B-B14F-4D97-AF65-F5344CB8AC3E}">
        <p14:creationId xmlns:p14="http://schemas.microsoft.com/office/powerpoint/2010/main" val="183594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E49B2-D4F6-E582-3D17-807F3C2C4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2A475-3960-8488-C8F1-BE444C9E2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2E781-C8A1-C4D4-7E00-8BC2381AF1A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E17F63C-4D31-A385-8F84-599ED5A6B557}"/>
              </a:ext>
            </a:extLst>
          </p:cNvPr>
          <p:cNvSpPr>
            <a:spLocks noGrp="1"/>
          </p:cNvSpPr>
          <p:nvPr>
            <p:ph type="sldNum" sz="quarter" idx="5"/>
          </p:nvPr>
        </p:nvSpPr>
        <p:spPr/>
        <p:txBody>
          <a:bodyPr/>
          <a:lstStyle/>
          <a:p>
            <a:fld id="{C741438C-1274-4518-B00D-17B8B8D039AF}" type="slidenum">
              <a:rPr lang="en-US" smtClean="0"/>
              <a:pPr/>
              <a:t>18</a:t>
            </a:fld>
            <a:endParaRPr lang="en-US"/>
          </a:p>
        </p:txBody>
      </p:sp>
    </p:spTree>
    <p:extLst>
      <p:ext uri="{BB962C8B-B14F-4D97-AF65-F5344CB8AC3E}">
        <p14:creationId xmlns:p14="http://schemas.microsoft.com/office/powerpoint/2010/main" val="429045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C741438C-1274-4518-B00D-17B8B8D039AF}" type="slidenum">
              <a:rPr lang="en-US" smtClean="0"/>
              <a:pPr/>
              <a:t>2</a:t>
            </a:fld>
            <a:endParaRPr lang="en-US"/>
          </a:p>
        </p:txBody>
      </p:sp>
    </p:spTree>
    <p:extLst>
      <p:ext uri="{BB962C8B-B14F-4D97-AF65-F5344CB8AC3E}">
        <p14:creationId xmlns:p14="http://schemas.microsoft.com/office/powerpoint/2010/main" val="422816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48E0-C722-621C-6CB2-71D748212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41882-8169-C2DA-71F5-4A26C0ABD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DFD38-61F5-F450-DD52-B93BE3CEB784}"/>
              </a:ext>
            </a:extLst>
          </p:cNvPr>
          <p:cNvSpPr>
            <a:spLocks noGrp="1"/>
          </p:cNvSpPr>
          <p:nvPr>
            <p:ph type="body" idx="1"/>
          </p:nvPr>
        </p:nvSpPr>
        <p:spPr/>
        <p:txBody>
          <a:bodyPr>
            <a:normAutofit/>
          </a:bodyPr>
          <a:lstStyle/>
          <a:p>
            <a:r>
              <a:rPr lang="en-US" dirty="0"/>
              <a:t>* Measure of Central Tendency is also referred to as measure of location or measure of position &lt;&lt;&lt; These are rarely used, know what they refer to, but Central Tendency is more accurate</a:t>
            </a:r>
          </a:p>
        </p:txBody>
      </p:sp>
      <p:sp>
        <p:nvSpPr>
          <p:cNvPr id="4" name="Slide Number Placeholder 3">
            <a:extLst>
              <a:ext uri="{FF2B5EF4-FFF2-40B4-BE49-F238E27FC236}">
                <a16:creationId xmlns:a16="http://schemas.microsoft.com/office/drawing/2014/main" id="{B6AEE396-CCF1-0045-3300-8C1BBC992145}"/>
              </a:ext>
            </a:extLst>
          </p:cNvPr>
          <p:cNvSpPr>
            <a:spLocks noGrp="1"/>
          </p:cNvSpPr>
          <p:nvPr>
            <p:ph type="sldNum" sz="quarter" idx="5"/>
          </p:nvPr>
        </p:nvSpPr>
        <p:spPr/>
        <p:txBody>
          <a:bodyPr/>
          <a:lstStyle/>
          <a:p>
            <a:fld id="{C741438C-1274-4518-B00D-17B8B8D039AF}" type="slidenum">
              <a:rPr lang="en-US" smtClean="0"/>
              <a:pPr/>
              <a:t>3</a:t>
            </a:fld>
            <a:endParaRPr lang="en-US"/>
          </a:p>
        </p:txBody>
      </p:sp>
    </p:spTree>
    <p:extLst>
      <p:ext uri="{BB962C8B-B14F-4D97-AF65-F5344CB8AC3E}">
        <p14:creationId xmlns:p14="http://schemas.microsoft.com/office/powerpoint/2010/main" val="293424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7F38B-F51A-A069-A8E1-840E9C313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9D69E-5FF5-2F52-ACCB-D62E86540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80BCB-8073-F039-12B0-A9F503375E06}"/>
              </a:ext>
            </a:extLst>
          </p:cNvPr>
          <p:cNvSpPr>
            <a:spLocks noGrp="1"/>
          </p:cNvSpPr>
          <p:nvPr>
            <p:ph type="body" idx="1"/>
          </p:nvPr>
        </p:nvSpPr>
        <p:spPr/>
        <p:txBody>
          <a:bodyPr>
            <a:normAutofit/>
          </a:bodyPr>
          <a:lstStyle/>
          <a:p>
            <a:endParaRPr lang="en-US" b="0" dirty="0"/>
          </a:p>
        </p:txBody>
      </p:sp>
      <p:sp>
        <p:nvSpPr>
          <p:cNvPr id="4" name="Slide Number Placeholder 3">
            <a:extLst>
              <a:ext uri="{FF2B5EF4-FFF2-40B4-BE49-F238E27FC236}">
                <a16:creationId xmlns:a16="http://schemas.microsoft.com/office/drawing/2014/main" id="{DE1818F9-C7FD-BF5C-338F-9DBB646A26A5}"/>
              </a:ext>
            </a:extLst>
          </p:cNvPr>
          <p:cNvSpPr>
            <a:spLocks noGrp="1"/>
          </p:cNvSpPr>
          <p:nvPr>
            <p:ph type="sldNum" sz="quarter" idx="5"/>
          </p:nvPr>
        </p:nvSpPr>
        <p:spPr/>
        <p:txBody>
          <a:bodyPr/>
          <a:lstStyle/>
          <a:p>
            <a:fld id="{C741438C-1274-4518-B00D-17B8B8D039AF}" type="slidenum">
              <a:rPr lang="en-US" smtClean="0"/>
              <a:pPr/>
              <a:t>4</a:t>
            </a:fld>
            <a:endParaRPr lang="en-US"/>
          </a:p>
        </p:txBody>
      </p:sp>
    </p:spTree>
    <p:extLst>
      <p:ext uri="{BB962C8B-B14F-4D97-AF65-F5344CB8AC3E}">
        <p14:creationId xmlns:p14="http://schemas.microsoft.com/office/powerpoint/2010/main" val="326035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0C45C-D8EA-49E2-DD7E-0698400CF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461A6-8645-B770-6C23-C5F13602D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4F28D-DD51-9D6C-411F-4447F5370DF0}"/>
              </a:ext>
            </a:extLst>
          </p:cNvPr>
          <p:cNvSpPr>
            <a:spLocks noGrp="1"/>
          </p:cNvSpPr>
          <p:nvPr>
            <p:ph type="body" idx="1"/>
          </p:nvPr>
        </p:nvSpPr>
        <p:spPr/>
        <p:txBody>
          <a:bodyPr>
            <a:normAutofit fontScale="70000" lnSpcReduction="20000"/>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1- Or Measure of Location, or Measure of Position</a:t>
            </a:r>
          </a:p>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2- We will use ‘Geometric Mean’, or ‘GM’ when referring to this operation in class, but when we start to apply it to business problems, we’ll use the variable itself and include “annualized”, i.e., annualized return on investment, annualized growth rate, annualized inflation (%), etc. </a:t>
            </a:r>
          </a:p>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3- </a:t>
            </a:r>
            <a:r>
              <a:rPr lang="en-US" b="0" dirty="0"/>
              <a:t>Avoid using the word variance at all, when someone in finance asks for a variance analysis, you won’t be calculating variance as we define it here. A variance analysis reports (1) the difference between the Actual numbers booked by accounting &amp; the Budget projections, or (2) the Actuals vs. the Forecast </a:t>
            </a:r>
          </a:p>
        </p:txBody>
      </p:sp>
      <p:sp>
        <p:nvSpPr>
          <p:cNvPr id="4" name="Slide Number Placeholder 3">
            <a:extLst>
              <a:ext uri="{FF2B5EF4-FFF2-40B4-BE49-F238E27FC236}">
                <a16:creationId xmlns:a16="http://schemas.microsoft.com/office/drawing/2014/main" id="{46D587E4-E85C-D18D-ED51-D2AD741D0714}"/>
              </a:ext>
            </a:extLst>
          </p:cNvPr>
          <p:cNvSpPr>
            <a:spLocks noGrp="1"/>
          </p:cNvSpPr>
          <p:nvPr>
            <p:ph type="sldNum" sz="quarter" idx="5"/>
          </p:nvPr>
        </p:nvSpPr>
        <p:spPr/>
        <p:txBody>
          <a:bodyPr/>
          <a:lstStyle/>
          <a:p>
            <a:fld id="{C741438C-1274-4518-B00D-17B8B8D039AF}" type="slidenum">
              <a:rPr lang="en-US" smtClean="0"/>
              <a:pPr/>
              <a:t>5</a:t>
            </a:fld>
            <a:endParaRPr lang="en-US"/>
          </a:p>
        </p:txBody>
      </p:sp>
    </p:spTree>
    <p:extLst>
      <p:ext uri="{BB962C8B-B14F-4D97-AF65-F5344CB8AC3E}">
        <p14:creationId xmlns:p14="http://schemas.microsoft.com/office/powerpoint/2010/main" val="125419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7D7B-2EBD-DB4E-472B-3CDBD6FE5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BABEB-8550-6869-D606-46B25E636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F1E52-2091-D993-20F4-25A436535A6D}"/>
              </a:ext>
            </a:extLst>
          </p:cNvPr>
          <p:cNvSpPr>
            <a:spLocks noGrp="1"/>
          </p:cNvSpPr>
          <p:nvPr>
            <p:ph type="body" idx="1"/>
          </p:nvPr>
        </p:nvSpPr>
        <p:spPr/>
        <p:txBody>
          <a:bodyPr>
            <a:normAutofit fontScale="70000" lnSpcReduction="20000"/>
          </a:bodyPr>
          <a:lstStyle/>
          <a:p>
            <a:r>
              <a:rPr lang="en-US" dirty="0"/>
              <a:t>YoY = Year over Year, refers to the change from one year to the next</a:t>
            </a:r>
          </a:p>
          <a:p>
            <a:r>
              <a:rPr lang="en-US" dirty="0"/>
              <a:t>MoM = Month over Month…</a:t>
            </a:r>
          </a:p>
          <a:p>
            <a:r>
              <a:rPr lang="en-US" dirty="0"/>
              <a:t>* Compound interest is when the interest from one period accrues on the interest received from the previous period.</a:t>
            </a:r>
          </a:p>
          <a:p>
            <a:r>
              <a:rPr lang="en-US" dirty="0"/>
              <a:t>   E.g., You have an interest-bearing account earning 10% which applies to last year’s balance of $1,000 giving you a total of $1,100 ($1,000 principal + $100 interest)</a:t>
            </a:r>
          </a:p>
          <a:p>
            <a:r>
              <a:rPr lang="en-US" dirty="0"/>
              <a:t>           This year the 10% applies to the entire $1,100-&gt; 10% on the initial $1,000 and 10% on the $100 from last year. Now you have $1,210 ($1,000 principal + $100 interest from this year + $100 interest from last year + $10 [last year’s ($100) interest yielded 10% of its own this year]</a:t>
            </a:r>
          </a:p>
        </p:txBody>
      </p:sp>
      <p:sp>
        <p:nvSpPr>
          <p:cNvPr id="4" name="Slide Number Placeholder 3">
            <a:extLst>
              <a:ext uri="{FF2B5EF4-FFF2-40B4-BE49-F238E27FC236}">
                <a16:creationId xmlns:a16="http://schemas.microsoft.com/office/drawing/2014/main" id="{AA30CB3E-7B1F-24D3-DC90-AABA89B13217}"/>
              </a:ext>
            </a:extLst>
          </p:cNvPr>
          <p:cNvSpPr>
            <a:spLocks noGrp="1"/>
          </p:cNvSpPr>
          <p:nvPr>
            <p:ph type="sldNum" sz="quarter" idx="5"/>
          </p:nvPr>
        </p:nvSpPr>
        <p:spPr/>
        <p:txBody>
          <a:bodyPr/>
          <a:lstStyle/>
          <a:p>
            <a:fld id="{C741438C-1274-4518-B00D-17B8B8D039AF}" type="slidenum">
              <a:rPr lang="en-US" smtClean="0"/>
              <a:pPr/>
              <a:t>6</a:t>
            </a:fld>
            <a:endParaRPr lang="en-US"/>
          </a:p>
        </p:txBody>
      </p:sp>
    </p:spTree>
    <p:extLst>
      <p:ext uri="{BB962C8B-B14F-4D97-AF65-F5344CB8AC3E}">
        <p14:creationId xmlns:p14="http://schemas.microsoft.com/office/powerpoint/2010/main" val="249736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 excel</a:t>
            </a:r>
          </a:p>
          <a:p>
            <a:endParaRPr lang="en-US" dirty="0"/>
          </a:p>
        </p:txBody>
      </p:sp>
      <p:sp>
        <p:nvSpPr>
          <p:cNvPr id="4" name="Slide Number Placeholder 3"/>
          <p:cNvSpPr>
            <a:spLocks noGrp="1"/>
          </p:cNvSpPr>
          <p:nvPr>
            <p:ph type="sldNum" sz="quarter" idx="5"/>
          </p:nvPr>
        </p:nvSpPr>
        <p:spPr/>
        <p:txBody>
          <a:bodyPr/>
          <a:lstStyle/>
          <a:p>
            <a:fld id="{C741438C-1274-4518-B00D-17B8B8D039AF}" type="slidenum">
              <a:rPr lang="en-US" smtClean="0"/>
              <a:pPr/>
              <a:t>7</a:t>
            </a:fld>
            <a:endParaRPr lang="en-US"/>
          </a:p>
        </p:txBody>
      </p:sp>
    </p:spTree>
    <p:extLst>
      <p:ext uri="{BB962C8B-B14F-4D97-AF65-F5344CB8AC3E}">
        <p14:creationId xmlns:p14="http://schemas.microsoft.com/office/powerpoint/2010/main" val="143652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B9B7-512F-F8D6-E54D-AE2FE6640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DC744-4991-0B02-8477-BB7A67D4D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77F84-C05C-6F67-8F34-BBC5CC838576}"/>
              </a:ext>
            </a:extLst>
          </p:cNvPr>
          <p:cNvSpPr>
            <a:spLocks noGrp="1"/>
          </p:cNvSpPr>
          <p:nvPr>
            <p:ph type="body" idx="1"/>
          </p:nvPr>
        </p:nvSpPr>
        <p:spPr/>
        <p:txBody>
          <a:bodyPr>
            <a:normAutofit/>
          </a:bodyPr>
          <a:lstStyle/>
          <a:p>
            <a:r>
              <a:rPr lang="el-GR" dirty="0"/>
              <a:t>Π</a:t>
            </a:r>
            <a:r>
              <a:rPr lang="en-US" dirty="0"/>
              <a:t>: pi = product</a:t>
            </a:r>
          </a:p>
        </p:txBody>
      </p:sp>
      <p:sp>
        <p:nvSpPr>
          <p:cNvPr id="4" name="Slide Number Placeholder 3">
            <a:extLst>
              <a:ext uri="{FF2B5EF4-FFF2-40B4-BE49-F238E27FC236}">
                <a16:creationId xmlns:a16="http://schemas.microsoft.com/office/drawing/2014/main" id="{5C2E1698-039A-AF25-D293-FF7AC6BCC2A5}"/>
              </a:ext>
            </a:extLst>
          </p:cNvPr>
          <p:cNvSpPr>
            <a:spLocks noGrp="1"/>
          </p:cNvSpPr>
          <p:nvPr>
            <p:ph type="sldNum" sz="quarter" idx="5"/>
          </p:nvPr>
        </p:nvSpPr>
        <p:spPr/>
        <p:txBody>
          <a:bodyPr/>
          <a:lstStyle/>
          <a:p>
            <a:fld id="{C741438C-1274-4518-B00D-17B8B8D039AF}" type="slidenum">
              <a:rPr lang="en-US" smtClean="0"/>
              <a:pPr/>
              <a:t>8</a:t>
            </a:fld>
            <a:endParaRPr lang="en-US"/>
          </a:p>
        </p:txBody>
      </p:sp>
    </p:spTree>
    <p:extLst>
      <p:ext uri="{BB962C8B-B14F-4D97-AF65-F5344CB8AC3E}">
        <p14:creationId xmlns:p14="http://schemas.microsoft.com/office/powerpoint/2010/main" val="213277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FB1B-2371-2766-2007-AD3A41EF3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CB2AA-797C-1459-BC1A-D80D7626C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C811F-627E-7759-136F-F54BAB6AC005}"/>
              </a:ext>
            </a:extLst>
          </p:cNvPr>
          <p:cNvSpPr>
            <a:spLocks noGrp="1"/>
          </p:cNvSpPr>
          <p:nvPr>
            <p:ph type="body" idx="1"/>
          </p:nvPr>
        </p:nvSpPr>
        <p:spPr/>
        <p:txBody>
          <a:bodyPr>
            <a:normAutofit/>
          </a:bodyPr>
          <a:lstStyle/>
          <a:p>
            <a:r>
              <a:rPr lang="en-US" dirty="0"/>
              <a:t>See excel for calculations</a:t>
            </a:r>
          </a:p>
          <a:p>
            <a:endParaRPr lang="en-US" dirty="0"/>
          </a:p>
          <a:p>
            <a:r>
              <a:rPr lang="en-US" dirty="0"/>
              <a:t>*** Don’t use the geometric mean function in Excel! </a:t>
            </a:r>
            <a:r>
              <a:rPr lang="en-US"/>
              <a:t>***</a:t>
            </a:r>
            <a:endParaRPr lang="en-US" dirty="0"/>
          </a:p>
        </p:txBody>
      </p:sp>
      <p:sp>
        <p:nvSpPr>
          <p:cNvPr id="4" name="Slide Number Placeholder 3">
            <a:extLst>
              <a:ext uri="{FF2B5EF4-FFF2-40B4-BE49-F238E27FC236}">
                <a16:creationId xmlns:a16="http://schemas.microsoft.com/office/drawing/2014/main" id="{2EEBD42A-77D1-6A21-D052-5F2D3BC86C23}"/>
              </a:ext>
            </a:extLst>
          </p:cNvPr>
          <p:cNvSpPr>
            <a:spLocks noGrp="1"/>
          </p:cNvSpPr>
          <p:nvPr>
            <p:ph type="sldNum" sz="quarter" idx="5"/>
          </p:nvPr>
        </p:nvSpPr>
        <p:spPr/>
        <p:txBody>
          <a:bodyPr/>
          <a:lstStyle/>
          <a:p>
            <a:fld id="{C741438C-1274-4518-B00D-17B8B8D039AF}" type="slidenum">
              <a:rPr lang="en-US" smtClean="0"/>
              <a:pPr/>
              <a:t>9</a:t>
            </a:fld>
            <a:endParaRPr lang="en-US"/>
          </a:p>
        </p:txBody>
      </p:sp>
    </p:spTree>
    <p:extLst>
      <p:ext uri="{BB962C8B-B14F-4D97-AF65-F5344CB8AC3E}">
        <p14:creationId xmlns:p14="http://schemas.microsoft.com/office/powerpoint/2010/main" val="848462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EBA2AFF-91EE-7640-9D82-0D5ACF4FB3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16456"/>
            <a:ext cx="24384000" cy="5399544"/>
          </a:xfrm>
          <a:prstGeom prst="rect">
            <a:avLst/>
          </a:prstGeom>
        </p:spPr>
      </p:pic>
      <p:sp>
        <p:nvSpPr>
          <p:cNvPr id="3" name="Text Placeholder 2">
            <a:extLst>
              <a:ext uri="{FF2B5EF4-FFF2-40B4-BE49-F238E27FC236}">
                <a16:creationId xmlns:a16="http://schemas.microsoft.com/office/drawing/2014/main" id="{AE019AF6-8AC2-994C-86C6-818422B3398F}"/>
              </a:ext>
            </a:extLst>
          </p:cNvPr>
          <p:cNvSpPr>
            <a:spLocks noGrp="1"/>
          </p:cNvSpPr>
          <p:nvPr>
            <p:ph type="body" sz="quarter" idx="10" hasCustomPrompt="1"/>
          </p:nvPr>
        </p:nvSpPr>
        <p:spPr>
          <a:xfrm>
            <a:off x="1068385" y="9144000"/>
            <a:ext cx="18440401" cy="1447800"/>
          </a:xfrm>
        </p:spPr>
        <p:txBody>
          <a:bodyPr/>
          <a:lstStyle>
            <a:lvl1pPr marL="0" indent="0">
              <a:buNone/>
              <a:defRPr sz="8000" b="1" i="0" cap="all" baseline="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5" name="Text Placeholder 4">
            <a:extLst>
              <a:ext uri="{FF2B5EF4-FFF2-40B4-BE49-F238E27FC236}">
                <a16:creationId xmlns:a16="http://schemas.microsoft.com/office/drawing/2014/main" id="{B8D21189-B225-DF40-AF22-53C99C79D478}"/>
              </a:ext>
            </a:extLst>
          </p:cNvPr>
          <p:cNvSpPr>
            <a:spLocks noGrp="1"/>
          </p:cNvSpPr>
          <p:nvPr>
            <p:ph type="body" sz="quarter" idx="11" hasCustomPrompt="1"/>
          </p:nvPr>
        </p:nvSpPr>
        <p:spPr>
          <a:xfrm>
            <a:off x="1068385" y="11685816"/>
            <a:ext cx="18440400" cy="1447800"/>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vl2pPr marL="1088639" indent="0">
              <a:buNone/>
              <a:defRPr b="1" i="0">
                <a:solidFill>
                  <a:schemeClr val="bg1"/>
                </a:solidFill>
                <a:latin typeface="Arial Narrow" panose="020B0604020202020204" pitchFamily="34" charset="0"/>
                <a:cs typeface="Arial Narrow" panose="020B0604020202020204" pitchFamily="34" charset="0"/>
              </a:defRPr>
            </a:lvl2pPr>
            <a:lvl3pPr marL="2177278" indent="0">
              <a:buNone/>
              <a:defRPr b="1" i="0">
                <a:solidFill>
                  <a:schemeClr val="bg1"/>
                </a:solidFill>
                <a:latin typeface="Arial Narrow" panose="020B0604020202020204" pitchFamily="34" charset="0"/>
                <a:cs typeface="Arial Narrow" panose="020B0604020202020204" pitchFamily="34" charset="0"/>
              </a:defRPr>
            </a:lvl3pPr>
            <a:lvl4pPr marL="3265917" indent="0">
              <a:buNone/>
              <a:defRPr b="1" i="0">
                <a:solidFill>
                  <a:schemeClr val="bg1"/>
                </a:solidFill>
                <a:latin typeface="Arial Narrow" panose="020B0604020202020204" pitchFamily="34" charset="0"/>
                <a:cs typeface="Arial Narrow" panose="020B0604020202020204" pitchFamily="34" charset="0"/>
              </a:defRPr>
            </a:lvl4pPr>
            <a:lvl5pPr marL="4354556" indent="0">
              <a:buNone/>
              <a:defRPr b="1" i="0">
                <a:solidFill>
                  <a:schemeClr val="bg1"/>
                </a:solidFill>
                <a:latin typeface="Arial Narrow" panose="020B0604020202020204" pitchFamily="34" charset="0"/>
                <a:cs typeface="Arial Narrow" panose="020B0604020202020204" pitchFamily="34" charset="0"/>
              </a:defRPr>
            </a:lvl5pPr>
          </a:lstStyle>
          <a:p>
            <a:pPr lvl="0"/>
            <a:r>
              <a:rPr lang="en-US" dirty="0"/>
              <a:t>Subhead text goes here</a:t>
            </a:r>
          </a:p>
        </p:txBody>
      </p:sp>
      <p:pic>
        <p:nvPicPr>
          <p:cNvPr id="7" name="Picture 6">
            <a:extLst>
              <a:ext uri="{FF2B5EF4-FFF2-40B4-BE49-F238E27FC236}">
                <a16:creationId xmlns:a16="http://schemas.microsoft.com/office/drawing/2014/main" id="{24875AF7-D4F5-AC42-A8D9-9AC9BFEF1A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404227" y="10652968"/>
            <a:ext cx="3701960" cy="2682032"/>
          </a:xfrm>
          <a:prstGeom prst="rect">
            <a:avLst/>
          </a:prstGeom>
        </p:spPr>
      </p:pic>
      <p:pic>
        <p:nvPicPr>
          <p:cNvPr id="31" name="Picture 30">
            <a:extLst>
              <a:ext uri="{FF2B5EF4-FFF2-40B4-BE49-F238E27FC236}">
                <a16:creationId xmlns:a16="http://schemas.microsoft.com/office/drawing/2014/main" id="{98D9C612-3F63-2443-9971-A956E97C95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384000" cy="8509000"/>
          </a:xfrm>
          <a:prstGeom prst="rect">
            <a:avLst/>
          </a:prstGeom>
        </p:spPr>
      </p:pic>
      <p:sp>
        <p:nvSpPr>
          <p:cNvPr id="37" name="Content Placeholder 36">
            <a:extLst>
              <a:ext uri="{FF2B5EF4-FFF2-40B4-BE49-F238E27FC236}">
                <a16:creationId xmlns:a16="http://schemas.microsoft.com/office/drawing/2014/main" id="{6C4E7651-8021-404D-8C9C-3BA33FDB0857}"/>
              </a:ext>
            </a:extLst>
          </p:cNvPr>
          <p:cNvSpPr>
            <a:spLocks noGrp="1"/>
          </p:cNvSpPr>
          <p:nvPr>
            <p:ph sz="quarter" idx="12" hasCustomPrompt="1"/>
          </p:nvPr>
        </p:nvSpPr>
        <p:spPr>
          <a:xfrm>
            <a:off x="1068388" y="10653713"/>
            <a:ext cx="12801600" cy="1031875"/>
          </a:xfrm>
        </p:spPr>
        <p:txBody>
          <a:bodyPr>
            <a:noAutofit/>
          </a:bodyPr>
          <a:lstStyle>
            <a:lvl1pPr marL="0" indent="0">
              <a:buNone/>
              <a:defRPr sz="3600" b="1" i="0">
                <a:solidFill>
                  <a:schemeClr val="bg1"/>
                </a:solidFill>
                <a:latin typeface="Arial" panose="020B0604020202020204" pitchFamily="34" charset="0"/>
                <a:cs typeface="Arial" panose="020B0604020202020204" pitchFamily="34" charset="0"/>
              </a:defRPr>
            </a:lvl1pPr>
            <a:lvl2pPr marL="1088639" indent="0">
              <a:buNone/>
              <a:defRPr sz="2800" b="1" i="0">
                <a:solidFill>
                  <a:schemeClr val="bg1"/>
                </a:solidFill>
                <a:latin typeface="Arial" panose="020B0604020202020204" pitchFamily="34" charset="0"/>
                <a:cs typeface="Arial" panose="020B0604020202020204" pitchFamily="34" charset="0"/>
              </a:defRPr>
            </a:lvl2pPr>
            <a:lvl3pPr marL="2177278" indent="0">
              <a:buNone/>
              <a:defRPr sz="2800" b="1" i="0">
                <a:solidFill>
                  <a:schemeClr val="bg1"/>
                </a:solidFill>
                <a:latin typeface="Arial" panose="020B0604020202020204" pitchFamily="34" charset="0"/>
                <a:cs typeface="Arial" panose="020B0604020202020204" pitchFamily="34" charset="0"/>
              </a:defRPr>
            </a:lvl3pPr>
            <a:lvl4pPr marL="3265917" indent="0">
              <a:buNone/>
              <a:defRPr sz="2800" b="1" i="0">
                <a:solidFill>
                  <a:schemeClr val="bg1"/>
                </a:solidFill>
                <a:latin typeface="Arial" panose="020B0604020202020204" pitchFamily="34" charset="0"/>
                <a:cs typeface="Arial" panose="020B0604020202020204" pitchFamily="34" charset="0"/>
              </a:defRPr>
            </a:lvl4pPr>
            <a:lvl5pPr marL="4354556" indent="0">
              <a:buNone/>
              <a:defRPr sz="2800" b="1" i="0">
                <a:solidFill>
                  <a:schemeClr val="bg1"/>
                </a:solidFill>
                <a:latin typeface="Arial" panose="020B0604020202020204" pitchFamily="34" charset="0"/>
                <a:cs typeface="Arial" panose="020B0604020202020204" pitchFamily="34" charset="0"/>
              </a:defRPr>
            </a:lvl5pPr>
          </a:lstStyle>
          <a:p>
            <a:pPr lvl="0"/>
            <a:r>
              <a:rPr lang="en-US" dirty="0"/>
              <a:t>Date</a:t>
            </a:r>
          </a:p>
        </p:txBody>
      </p:sp>
      <p:sp>
        <p:nvSpPr>
          <p:cNvPr id="38" name="Rectangle 37">
            <a:extLst>
              <a:ext uri="{FF2B5EF4-FFF2-40B4-BE49-F238E27FC236}">
                <a16:creationId xmlns:a16="http://schemas.microsoft.com/office/drawing/2014/main" id="{617BD3B3-D05B-7F40-8B24-F3AC42921FF1}"/>
              </a:ext>
            </a:extLst>
          </p:cNvPr>
          <p:cNvSpPr/>
          <p:nvPr userDrawn="1"/>
        </p:nvSpPr>
        <p:spPr>
          <a:xfrm>
            <a:off x="-25973" y="13335001"/>
            <a:ext cx="24413148" cy="381000"/>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19AF6-8AC2-994C-86C6-818422B3398F}"/>
              </a:ext>
            </a:extLst>
          </p:cNvPr>
          <p:cNvSpPr>
            <a:spLocks noGrp="1"/>
          </p:cNvSpPr>
          <p:nvPr>
            <p:ph type="body" sz="quarter" idx="10" hasCustomPrompt="1"/>
          </p:nvPr>
        </p:nvSpPr>
        <p:spPr>
          <a:xfrm>
            <a:off x="1068385" y="9144000"/>
            <a:ext cx="18440401" cy="1447800"/>
          </a:xfrm>
        </p:spPr>
        <p:txBody>
          <a:bodyPr/>
          <a:lstStyle>
            <a:lvl1pPr marL="0" indent="0">
              <a:buNone/>
              <a:defRPr sz="8000" b="1" i="0" cap="all" baseline="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5" name="Text Placeholder 4">
            <a:extLst>
              <a:ext uri="{FF2B5EF4-FFF2-40B4-BE49-F238E27FC236}">
                <a16:creationId xmlns:a16="http://schemas.microsoft.com/office/drawing/2014/main" id="{B8D21189-B225-DF40-AF22-53C99C79D478}"/>
              </a:ext>
            </a:extLst>
          </p:cNvPr>
          <p:cNvSpPr>
            <a:spLocks noGrp="1"/>
          </p:cNvSpPr>
          <p:nvPr>
            <p:ph type="body" sz="quarter" idx="11" hasCustomPrompt="1"/>
          </p:nvPr>
        </p:nvSpPr>
        <p:spPr>
          <a:xfrm>
            <a:off x="1068385" y="11685816"/>
            <a:ext cx="18440400" cy="1447800"/>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vl2pPr marL="1088639" indent="0">
              <a:buNone/>
              <a:defRPr b="1" i="0">
                <a:solidFill>
                  <a:schemeClr val="bg1"/>
                </a:solidFill>
                <a:latin typeface="Arial Narrow" panose="020B0604020202020204" pitchFamily="34" charset="0"/>
                <a:cs typeface="Arial Narrow" panose="020B0604020202020204" pitchFamily="34" charset="0"/>
              </a:defRPr>
            </a:lvl2pPr>
            <a:lvl3pPr marL="2177278" indent="0">
              <a:buNone/>
              <a:defRPr b="1" i="0">
                <a:solidFill>
                  <a:schemeClr val="bg1"/>
                </a:solidFill>
                <a:latin typeface="Arial Narrow" panose="020B0604020202020204" pitchFamily="34" charset="0"/>
                <a:cs typeface="Arial Narrow" panose="020B0604020202020204" pitchFamily="34" charset="0"/>
              </a:defRPr>
            </a:lvl3pPr>
            <a:lvl4pPr marL="3265917" indent="0">
              <a:buNone/>
              <a:defRPr b="1" i="0">
                <a:solidFill>
                  <a:schemeClr val="bg1"/>
                </a:solidFill>
                <a:latin typeface="Arial Narrow" panose="020B0604020202020204" pitchFamily="34" charset="0"/>
                <a:cs typeface="Arial Narrow" panose="020B0604020202020204" pitchFamily="34" charset="0"/>
              </a:defRPr>
            </a:lvl4pPr>
            <a:lvl5pPr marL="4354556" indent="0">
              <a:buNone/>
              <a:defRPr b="1" i="0">
                <a:solidFill>
                  <a:schemeClr val="bg1"/>
                </a:solidFill>
                <a:latin typeface="Arial Narrow" panose="020B0604020202020204" pitchFamily="34" charset="0"/>
                <a:cs typeface="Arial Narrow" panose="020B0604020202020204" pitchFamily="34" charset="0"/>
              </a:defRPr>
            </a:lvl5pPr>
          </a:lstStyle>
          <a:p>
            <a:pPr lvl="0"/>
            <a:r>
              <a:rPr lang="en-US" dirty="0"/>
              <a:t>Subhead text goes here</a:t>
            </a:r>
          </a:p>
        </p:txBody>
      </p:sp>
      <p:pic>
        <p:nvPicPr>
          <p:cNvPr id="7" name="Picture 6">
            <a:extLst>
              <a:ext uri="{FF2B5EF4-FFF2-40B4-BE49-F238E27FC236}">
                <a16:creationId xmlns:a16="http://schemas.microsoft.com/office/drawing/2014/main" id="{24875AF7-D4F5-AC42-A8D9-9AC9BFEF1A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04227" y="10652968"/>
            <a:ext cx="3701960" cy="2682032"/>
          </a:xfrm>
          <a:prstGeom prst="rect">
            <a:avLst/>
          </a:prstGeom>
        </p:spPr>
      </p:pic>
      <p:sp>
        <p:nvSpPr>
          <p:cNvPr id="37" name="Content Placeholder 36">
            <a:extLst>
              <a:ext uri="{FF2B5EF4-FFF2-40B4-BE49-F238E27FC236}">
                <a16:creationId xmlns:a16="http://schemas.microsoft.com/office/drawing/2014/main" id="{6C4E7651-8021-404D-8C9C-3BA33FDB0857}"/>
              </a:ext>
            </a:extLst>
          </p:cNvPr>
          <p:cNvSpPr>
            <a:spLocks noGrp="1"/>
          </p:cNvSpPr>
          <p:nvPr>
            <p:ph sz="quarter" idx="12" hasCustomPrompt="1"/>
          </p:nvPr>
        </p:nvSpPr>
        <p:spPr>
          <a:xfrm>
            <a:off x="1068388" y="10653713"/>
            <a:ext cx="12801600" cy="1031875"/>
          </a:xfrm>
        </p:spPr>
        <p:txBody>
          <a:bodyPr>
            <a:noAutofit/>
          </a:bodyPr>
          <a:lstStyle>
            <a:lvl1pPr marL="0" indent="0">
              <a:buNone/>
              <a:defRPr sz="3600" b="1" i="0">
                <a:solidFill>
                  <a:schemeClr val="bg1"/>
                </a:solidFill>
                <a:latin typeface="Arial" panose="020B0604020202020204" pitchFamily="34" charset="0"/>
                <a:cs typeface="Arial" panose="020B0604020202020204" pitchFamily="34" charset="0"/>
              </a:defRPr>
            </a:lvl1pPr>
            <a:lvl2pPr marL="1088639" indent="0">
              <a:buNone/>
              <a:defRPr sz="2800" b="1" i="0">
                <a:solidFill>
                  <a:schemeClr val="bg1"/>
                </a:solidFill>
                <a:latin typeface="Arial" panose="020B0604020202020204" pitchFamily="34" charset="0"/>
                <a:cs typeface="Arial" panose="020B0604020202020204" pitchFamily="34" charset="0"/>
              </a:defRPr>
            </a:lvl2pPr>
            <a:lvl3pPr marL="2177278" indent="0">
              <a:buNone/>
              <a:defRPr sz="2800" b="1" i="0">
                <a:solidFill>
                  <a:schemeClr val="bg1"/>
                </a:solidFill>
                <a:latin typeface="Arial" panose="020B0604020202020204" pitchFamily="34" charset="0"/>
                <a:cs typeface="Arial" panose="020B0604020202020204" pitchFamily="34" charset="0"/>
              </a:defRPr>
            </a:lvl3pPr>
            <a:lvl4pPr marL="3265917" indent="0">
              <a:buNone/>
              <a:defRPr sz="2800" b="1" i="0">
                <a:solidFill>
                  <a:schemeClr val="bg1"/>
                </a:solidFill>
                <a:latin typeface="Arial" panose="020B0604020202020204" pitchFamily="34" charset="0"/>
                <a:cs typeface="Arial" panose="020B0604020202020204" pitchFamily="34" charset="0"/>
              </a:defRPr>
            </a:lvl4pPr>
            <a:lvl5pPr marL="4354556" indent="0">
              <a:buNone/>
              <a:defRPr sz="2800" b="1" i="0">
                <a:solidFill>
                  <a:schemeClr val="bg1"/>
                </a:solidFill>
                <a:latin typeface="Arial" panose="020B0604020202020204" pitchFamily="34" charset="0"/>
                <a:cs typeface="Arial" panose="020B0604020202020204" pitchFamily="34" charset="0"/>
              </a:defRPr>
            </a:lvl5pPr>
          </a:lstStyle>
          <a:p>
            <a:pPr lvl="0"/>
            <a:r>
              <a:rPr lang="en-US" dirty="0"/>
              <a:t>Date</a:t>
            </a:r>
          </a:p>
        </p:txBody>
      </p:sp>
      <p:sp>
        <p:nvSpPr>
          <p:cNvPr id="38" name="Rectangle 37">
            <a:extLst>
              <a:ext uri="{FF2B5EF4-FFF2-40B4-BE49-F238E27FC236}">
                <a16:creationId xmlns:a16="http://schemas.microsoft.com/office/drawing/2014/main" id="{617BD3B3-D05B-7F40-8B24-F3AC42921FF1}"/>
              </a:ext>
            </a:extLst>
          </p:cNvPr>
          <p:cNvSpPr/>
          <p:nvPr userDrawn="1"/>
        </p:nvSpPr>
        <p:spPr>
          <a:xfrm>
            <a:off x="-25973" y="13335001"/>
            <a:ext cx="24413148" cy="381000"/>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a:extLst>
              <a:ext uri="{FF2B5EF4-FFF2-40B4-BE49-F238E27FC236}">
                <a16:creationId xmlns:a16="http://schemas.microsoft.com/office/drawing/2014/main" id="{0302B933-BC0A-7E4E-93EF-DCFE473F0DF6}"/>
              </a:ext>
            </a:extLst>
          </p:cNvPr>
          <p:cNvSpPr>
            <a:spLocks noGrp="1"/>
          </p:cNvSpPr>
          <p:nvPr>
            <p:ph type="pic" sz="quarter" idx="13"/>
          </p:nvPr>
        </p:nvSpPr>
        <p:spPr>
          <a:xfrm>
            <a:off x="-6208380"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dirty="0"/>
          </a:p>
        </p:txBody>
      </p:sp>
      <p:sp>
        <p:nvSpPr>
          <p:cNvPr id="11" name="Picture Placeholder 6">
            <a:extLst>
              <a:ext uri="{FF2B5EF4-FFF2-40B4-BE49-F238E27FC236}">
                <a16:creationId xmlns:a16="http://schemas.microsoft.com/office/drawing/2014/main" id="{42F94678-6773-174B-B42C-F08D7AD0B44F}"/>
              </a:ext>
            </a:extLst>
          </p:cNvPr>
          <p:cNvSpPr>
            <a:spLocks noGrp="1"/>
          </p:cNvSpPr>
          <p:nvPr>
            <p:ph type="pic" sz="quarter" idx="14"/>
          </p:nvPr>
        </p:nvSpPr>
        <p:spPr>
          <a:xfrm>
            <a:off x="287495"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
        <p:nvSpPr>
          <p:cNvPr id="12" name="Picture Placeholder 7">
            <a:extLst>
              <a:ext uri="{FF2B5EF4-FFF2-40B4-BE49-F238E27FC236}">
                <a16:creationId xmlns:a16="http://schemas.microsoft.com/office/drawing/2014/main" id="{9CC09687-35AC-604C-8149-3868FE208AA3}"/>
              </a:ext>
            </a:extLst>
          </p:cNvPr>
          <p:cNvSpPr>
            <a:spLocks noGrp="1"/>
          </p:cNvSpPr>
          <p:nvPr>
            <p:ph type="pic" sz="quarter" idx="15"/>
          </p:nvPr>
        </p:nvSpPr>
        <p:spPr>
          <a:xfrm>
            <a:off x="6783370"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
        <p:nvSpPr>
          <p:cNvPr id="13" name="Picture Placeholder 7">
            <a:extLst>
              <a:ext uri="{FF2B5EF4-FFF2-40B4-BE49-F238E27FC236}">
                <a16:creationId xmlns:a16="http://schemas.microsoft.com/office/drawing/2014/main" id="{7F13A1C9-A38B-4D40-933B-D16AAA10909B}"/>
              </a:ext>
            </a:extLst>
          </p:cNvPr>
          <p:cNvSpPr>
            <a:spLocks noGrp="1"/>
          </p:cNvSpPr>
          <p:nvPr>
            <p:ph type="pic" sz="quarter" idx="15"/>
          </p:nvPr>
        </p:nvSpPr>
        <p:spPr>
          <a:xfrm>
            <a:off x="13279245"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
        <p:nvSpPr>
          <p:cNvPr id="14" name="Picture Placeholder 7">
            <a:extLst>
              <a:ext uri="{FF2B5EF4-FFF2-40B4-BE49-F238E27FC236}">
                <a16:creationId xmlns:a16="http://schemas.microsoft.com/office/drawing/2014/main" id="{E4B53ABA-DAA8-894B-9E42-7911D19F3F70}"/>
              </a:ext>
            </a:extLst>
          </p:cNvPr>
          <p:cNvSpPr>
            <a:spLocks noGrp="1"/>
          </p:cNvSpPr>
          <p:nvPr>
            <p:ph type="pic" sz="quarter" idx="16"/>
          </p:nvPr>
        </p:nvSpPr>
        <p:spPr>
          <a:xfrm>
            <a:off x="19775120" y="1174"/>
            <a:ext cx="11925667" cy="8457025"/>
          </a:xfrm>
          <a:custGeom>
            <a:avLst/>
            <a:gdLst>
              <a:gd name="connsiteX0" fmla="*/ 0 w 6687919"/>
              <a:gd name="connsiteY0" fmla="*/ 0 h 3219450"/>
              <a:gd name="connsiteX1" fmla="*/ 3468437 w 6687919"/>
              <a:gd name="connsiteY1" fmla="*/ 0 h 3219450"/>
              <a:gd name="connsiteX2" fmla="*/ 6687919 w 6687919"/>
              <a:gd name="connsiteY2" fmla="*/ 3219450 h 3219450"/>
              <a:gd name="connsiteX3" fmla="*/ 3219482 w 6687919"/>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6687919" h="3219450">
                <a:moveTo>
                  <a:pt x="0" y="0"/>
                </a:moveTo>
                <a:lnTo>
                  <a:pt x="3468437" y="0"/>
                </a:lnTo>
                <a:lnTo>
                  <a:pt x="6687919" y="3219450"/>
                </a:lnTo>
                <a:lnTo>
                  <a:pt x="3219482" y="3219450"/>
                </a:lnTo>
                <a:close/>
              </a:path>
            </a:pathLst>
          </a:custGeom>
          <a:solidFill>
            <a:schemeClr val="bg1">
              <a:lumMod val="95000"/>
              <a:alpha val="17000"/>
            </a:schemeClr>
          </a:solidFill>
        </p:spPr>
        <p:txBody>
          <a:bodyPr wrap="square">
            <a:noAutofit/>
          </a:bodyPr>
          <a:lstStyle>
            <a:lvl1pPr marL="0" indent="0" algn="ctr">
              <a:buNone/>
              <a:defRPr sz="2000">
                <a:solidFill>
                  <a:schemeClr val="bg1">
                    <a:lumMod val="50000"/>
                  </a:schemeClr>
                </a:solidFill>
              </a:defRPr>
            </a:lvl1pPr>
          </a:lstStyle>
          <a:p>
            <a:endParaRPr lang="id-ID"/>
          </a:p>
        </p:txBody>
      </p:sp>
    </p:spTree>
    <p:extLst>
      <p:ext uri="{BB962C8B-B14F-4D97-AF65-F5344CB8AC3E}">
        <p14:creationId xmlns:p14="http://schemas.microsoft.com/office/powerpoint/2010/main" val="367609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F77C7DC-79B6-9D4C-89D6-DC049B53E5CA}"/>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753348"/>
            <a:ext cx="22402799" cy="10667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grpSp>
        <p:nvGrpSpPr>
          <p:cNvPr id="24" name="Group 23">
            <a:extLst>
              <a:ext uri="{FF2B5EF4-FFF2-40B4-BE49-F238E27FC236}">
                <a16:creationId xmlns:a16="http://schemas.microsoft.com/office/drawing/2014/main" id="{C36A9384-014F-2C4C-8BBB-AA2C74EA8702}"/>
              </a:ext>
            </a:extLst>
          </p:cNvPr>
          <p:cNvGrpSpPr/>
          <p:nvPr userDrawn="1"/>
        </p:nvGrpSpPr>
        <p:grpSpPr>
          <a:xfrm rot="10800000" flipH="1">
            <a:off x="3354387" y="321129"/>
            <a:ext cx="13822397" cy="914403"/>
            <a:chOff x="8217400" y="6091084"/>
            <a:chExt cx="6614413" cy="486698"/>
          </a:xfrm>
        </p:grpSpPr>
        <p:sp>
          <p:nvSpPr>
            <p:cNvPr id="25" name="Parallelogram 24">
              <a:extLst>
                <a:ext uri="{FF2B5EF4-FFF2-40B4-BE49-F238E27FC236}">
                  <a16:creationId xmlns:a16="http://schemas.microsoft.com/office/drawing/2014/main" id="{AF5E7309-013F-B64F-A352-91BF0360FF0A}"/>
                </a:ext>
              </a:extLst>
            </p:cNvPr>
            <p:cNvSpPr/>
            <p:nvPr/>
          </p:nvSpPr>
          <p:spPr>
            <a:xfrm>
              <a:off x="9521477" y="6091084"/>
              <a:ext cx="5310336" cy="486696"/>
            </a:xfrm>
            <a:prstGeom prst="parallelogram">
              <a:avLst>
                <a:gd name="adj" fmla="val 992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Parallelogram 25">
              <a:extLst>
                <a:ext uri="{FF2B5EF4-FFF2-40B4-BE49-F238E27FC236}">
                  <a16:creationId xmlns:a16="http://schemas.microsoft.com/office/drawing/2014/main" id="{479D0B26-F13C-AC40-9E05-1F58B84C1FC1}"/>
                </a:ext>
              </a:extLst>
            </p:cNvPr>
            <p:cNvSpPr/>
            <p:nvPr/>
          </p:nvSpPr>
          <p:spPr>
            <a:xfrm>
              <a:off x="9084940" y="6091084"/>
              <a:ext cx="809800" cy="486696"/>
            </a:xfrm>
            <a:prstGeom prst="parallelogram">
              <a:avLst>
                <a:gd name="adj" fmla="val 99287"/>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Parallelogram 26">
              <a:extLst>
                <a:ext uri="{FF2B5EF4-FFF2-40B4-BE49-F238E27FC236}">
                  <a16:creationId xmlns:a16="http://schemas.microsoft.com/office/drawing/2014/main" id="{88E56B65-EF3E-434F-854D-5E498A59E2F9}"/>
                </a:ext>
              </a:extLst>
            </p:cNvPr>
            <p:cNvSpPr/>
            <p:nvPr/>
          </p:nvSpPr>
          <p:spPr>
            <a:xfrm>
              <a:off x="8653937" y="6091086"/>
              <a:ext cx="809800" cy="486696"/>
            </a:xfrm>
            <a:prstGeom prst="parallelogram">
              <a:avLst>
                <a:gd name="adj" fmla="val 99287"/>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Parallelogram 27">
              <a:extLst>
                <a:ext uri="{FF2B5EF4-FFF2-40B4-BE49-F238E27FC236}">
                  <a16:creationId xmlns:a16="http://schemas.microsoft.com/office/drawing/2014/main" id="{A1742C9A-97F6-FA42-B8D9-EAF990D7A01D}"/>
                </a:ext>
              </a:extLst>
            </p:cNvPr>
            <p:cNvSpPr/>
            <p:nvPr/>
          </p:nvSpPr>
          <p:spPr>
            <a:xfrm>
              <a:off x="8217400" y="6091085"/>
              <a:ext cx="809800" cy="486696"/>
            </a:xfrm>
            <a:prstGeom prst="parallelogram">
              <a:avLst>
                <a:gd name="adj" fmla="val 99287"/>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9" name="Rectangle 28">
            <a:extLst>
              <a:ext uri="{FF2B5EF4-FFF2-40B4-BE49-F238E27FC236}">
                <a16:creationId xmlns:a16="http://schemas.microsoft.com/office/drawing/2014/main" id="{2E784912-8CF8-0D49-9B39-126E81E91950}"/>
              </a:ext>
            </a:extLst>
          </p:cNvPr>
          <p:cNvSpPr/>
          <p:nvPr userDrawn="1"/>
        </p:nvSpPr>
        <p:spPr>
          <a:xfrm>
            <a:off x="10059987" y="321128"/>
            <a:ext cx="14327189" cy="914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0">
            <a:extLst>
              <a:ext uri="{FF2B5EF4-FFF2-40B4-BE49-F238E27FC236}">
                <a16:creationId xmlns:a16="http://schemas.microsoft.com/office/drawing/2014/main" id="{99FFC3FA-B6A0-E04D-A8C3-539499A1D95A}"/>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Blu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678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6786B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6786B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6786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678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9A9E5569-8F80-5144-B7EC-FBF8803D81D1}"/>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25473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002E6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002E6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002E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EA8E0111-B55E-DD47-8B38-7E54D581E6CA}"/>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349446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l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00AF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00AF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00AF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00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8DC2F5D1-947E-044D-A32E-F3017CCEEBEF}"/>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2552465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m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C1D82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C1D82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C1D8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7AF698E8-5545-A043-B0F4-32B1A32854BD}"/>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47421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old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FFCD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FFC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FFCD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CB242028-7565-164C-9E74-C462CAE2C585}"/>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3857079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EB895-625A-6742-85F4-60473B38B9CD}"/>
              </a:ext>
            </a:extLst>
          </p:cNvPr>
          <p:cNvSpPr/>
          <p:nvPr userDrawn="1"/>
        </p:nvSpPr>
        <p:spPr>
          <a:xfrm>
            <a:off x="-25973" y="13396913"/>
            <a:ext cx="24387176" cy="319087"/>
          </a:xfrm>
          <a:prstGeom prst="rect">
            <a:avLst/>
          </a:prstGeom>
          <a:gradFill flip="none" rotWithShape="1">
            <a:gsLst>
              <a:gs pos="0">
                <a:schemeClr val="accent1">
                  <a:lumMod val="5000"/>
                  <a:lumOff val="95000"/>
                </a:schemeClr>
              </a:gs>
              <a:gs pos="74000">
                <a:schemeClr val="bg1">
                  <a:lumMod val="50000"/>
                </a:schemeClr>
              </a:gs>
              <a:gs pos="83000">
                <a:schemeClr val="bg1">
                  <a:lumMod val="6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08B85E-FCB3-4244-9DC7-6D8261F8E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1" y="76200"/>
            <a:ext cx="3239866" cy="1432217"/>
          </a:xfrm>
          <a:prstGeom prst="rect">
            <a:avLst/>
          </a:prstGeom>
        </p:spPr>
      </p:pic>
      <p:sp>
        <p:nvSpPr>
          <p:cNvPr id="3" name="Text Placeholder 2">
            <a:extLst>
              <a:ext uri="{FF2B5EF4-FFF2-40B4-BE49-F238E27FC236}">
                <a16:creationId xmlns:a16="http://schemas.microsoft.com/office/drawing/2014/main" id="{CFC13AF4-76D2-E048-B706-41F7D00E1920}"/>
              </a:ext>
            </a:extLst>
          </p:cNvPr>
          <p:cNvSpPr>
            <a:spLocks noGrp="1"/>
          </p:cNvSpPr>
          <p:nvPr>
            <p:ph type="body" sz="quarter" idx="11"/>
          </p:nvPr>
        </p:nvSpPr>
        <p:spPr>
          <a:xfrm>
            <a:off x="992187" y="1981200"/>
            <a:ext cx="22402799" cy="10439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5C2A98A-3434-E045-A388-58A0796C139A}"/>
              </a:ext>
            </a:extLst>
          </p:cNvPr>
          <p:cNvGrpSpPr/>
          <p:nvPr userDrawn="1"/>
        </p:nvGrpSpPr>
        <p:grpSpPr>
          <a:xfrm rot="10800000" flipH="1">
            <a:off x="3354387" y="321129"/>
            <a:ext cx="13822397" cy="914403"/>
            <a:chOff x="8217400" y="6091084"/>
            <a:chExt cx="6614413" cy="486698"/>
          </a:xfrm>
        </p:grpSpPr>
        <p:sp>
          <p:nvSpPr>
            <p:cNvPr id="11" name="Parallelogram 10">
              <a:extLst>
                <a:ext uri="{FF2B5EF4-FFF2-40B4-BE49-F238E27FC236}">
                  <a16:creationId xmlns:a16="http://schemas.microsoft.com/office/drawing/2014/main" id="{C5F07C0E-4D2C-6441-9ADE-AF943D1944E8}"/>
                </a:ext>
              </a:extLst>
            </p:cNvPr>
            <p:cNvSpPr/>
            <p:nvPr/>
          </p:nvSpPr>
          <p:spPr>
            <a:xfrm>
              <a:off x="9521477" y="6091084"/>
              <a:ext cx="5310336" cy="486696"/>
            </a:xfrm>
            <a:prstGeom prst="parallelogram">
              <a:avLst>
                <a:gd name="adj" fmla="val 99287"/>
              </a:avLst>
            </a:prstGeom>
            <a:solidFill>
              <a:srgbClr val="FF4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Parallelogram 11">
              <a:extLst>
                <a:ext uri="{FF2B5EF4-FFF2-40B4-BE49-F238E27FC236}">
                  <a16:creationId xmlns:a16="http://schemas.microsoft.com/office/drawing/2014/main" id="{F864383B-2EF4-4441-9BC6-44A46406A75E}"/>
                </a:ext>
              </a:extLst>
            </p:cNvPr>
            <p:cNvSpPr/>
            <p:nvPr/>
          </p:nvSpPr>
          <p:spPr>
            <a:xfrm>
              <a:off x="9084940" y="6091084"/>
              <a:ext cx="809800" cy="486696"/>
            </a:xfrm>
            <a:prstGeom prst="parallelogram">
              <a:avLst>
                <a:gd name="adj" fmla="val 99287"/>
              </a:avLst>
            </a:prstGeom>
            <a:solidFill>
              <a:srgbClr val="FF471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Parallelogram 12">
              <a:extLst>
                <a:ext uri="{FF2B5EF4-FFF2-40B4-BE49-F238E27FC236}">
                  <a16:creationId xmlns:a16="http://schemas.microsoft.com/office/drawing/2014/main" id="{FF4EE2F7-466C-D44A-82DA-02DDF35491E3}"/>
                </a:ext>
              </a:extLst>
            </p:cNvPr>
            <p:cNvSpPr/>
            <p:nvPr/>
          </p:nvSpPr>
          <p:spPr>
            <a:xfrm>
              <a:off x="8653937" y="6091086"/>
              <a:ext cx="809800" cy="486696"/>
            </a:xfrm>
            <a:prstGeom prst="parallelogram">
              <a:avLst>
                <a:gd name="adj" fmla="val 99287"/>
              </a:avLst>
            </a:prstGeom>
            <a:solidFill>
              <a:srgbClr val="FF471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rallelogram 13">
              <a:extLst>
                <a:ext uri="{FF2B5EF4-FFF2-40B4-BE49-F238E27FC236}">
                  <a16:creationId xmlns:a16="http://schemas.microsoft.com/office/drawing/2014/main" id="{62EE100E-07AB-B04D-AD1F-48536C88A539}"/>
                </a:ext>
              </a:extLst>
            </p:cNvPr>
            <p:cNvSpPr/>
            <p:nvPr/>
          </p:nvSpPr>
          <p:spPr>
            <a:xfrm>
              <a:off x="8217400" y="6091085"/>
              <a:ext cx="809800" cy="486696"/>
            </a:xfrm>
            <a:prstGeom prst="parallelogram">
              <a:avLst>
                <a:gd name="adj" fmla="val 99287"/>
              </a:avLst>
            </a:prstGeom>
            <a:solidFill>
              <a:srgbClr val="FF471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7" name="Rectangle 6">
            <a:extLst>
              <a:ext uri="{FF2B5EF4-FFF2-40B4-BE49-F238E27FC236}">
                <a16:creationId xmlns:a16="http://schemas.microsoft.com/office/drawing/2014/main" id="{6913CD38-5C29-2B45-85F4-B6943BB7531B}"/>
              </a:ext>
            </a:extLst>
          </p:cNvPr>
          <p:cNvSpPr/>
          <p:nvPr userDrawn="1"/>
        </p:nvSpPr>
        <p:spPr>
          <a:xfrm>
            <a:off x="10059987" y="321128"/>
            <a:ext cx="14327189" cy="914399"/>
          </a:xfrm>
          <a:prstGeom prst="rect">
            <a:avLst/>
          </a:prstGeom>
          <a:solidFill>
            <a:srgbClr val="FF4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0483A8D-8547-9F4C-873C-4CCE15FE4624}"/>
              </a:ext>
            </a:extLst>
          </p:cNvPr>
          <p:cNvSpPr>
            <a:spLocks noGrp="1"/>
          </p:cNvSpPr>
          <p:nvPr>
            <p:ph type="body" sz="quarter" idx="12" hasCustomPrompt="1"/>
          </p:nvPr>
        </p:nvSpPr>
        <p:spPr>
          <a:xfrm>
            <a:off x="7240588" y="321125"/>
            <a:ext cx="16383000" cy="869499"/>
          </a:xfrm>
        </p:spPr>
        <p:txBody>
          <a:bodyPr>
            <a:noAutofit/>
          </a:bodyPr>
          <a:lstStyle>
            <a:lvl1pPr marL="0" indent="0">
              <a:buNone/>
              <a:defRPr sz="4500" b="1" i="0" cap="all" baseline="0">
                <a:solidFill>
                  <a:schemeClr val="bg1"/>
                </a:solidFill>
                <a:latin typeface="+mj-lt"/>
                <a:cs typeface="Arial Black" panose="020B0604020202020204" pitchFamily="34" charset="0"/>
              </a:defRPr>
            </a:lvl1pPr>
            <a:lvl2pPr marL="1088639" indent="0">
              <a:buNone/>
              <a:defRPr sz="3200" b="1" i="0">
                <a:solidFill>
                  <a:schemeClr val="bg1"/>
                </a:solidFill>
                <a:latin typeface="Arial Black" panose="020B0604020202020204" pitchFamily="34" charset="0"/>
                <a:cs typeface="Arial Black" panose="020B0604020202020204" pitchFamily="34" charset="0"/>
              </a:defRPr>
            </a:lvl2pPr>
            <a:lvl3pPr marL="2177278" indent="0">
              <a:buNone/>
              <a:defRPr sz="3200" b="1" i="0">
                <a:solidFill>
                  <a:schemeClr val="bg1"/>
                </a:solidFill>
                <a:latin typeface="Arial Black" panose="020B0604020202020204" pitchFamily="34" charset="0"/>
                <a:cs typeface="Arial Black" panose="020B0604020202020204" pitchFamily="34" charset="0"/>
              </a:defRPr>
            </a:lvl3pPr>
            <a:lvl4pPr marL="3265917" indent="0">
              <a:buNone/>
              <a:defRPr sz="3200" b="1" i="0">
                <a:solidFill>
                  <a:schemeClr val="bg1"/>
                </a:solidFill>
                <a:latin typeface="Arial Black" panose="020B0604020202020204" pitchFamily="34" charset="0"/>
                <a:cs typeface="Arial Black" panose="020B0604020202020204" pitchFamily="34" charset="0"/>
              </a:defRPr>
            </a:lvl4pPr>
            <a:lvl5pPr marL="4354556" indent="0">
              <a:buNone/>
              <a:defRPr sz="3200" b="1" i="0">
                <a:solidFill>
                  <a:schemeClr val="bg1"/>
                </a:solidFill>
                <a:latin typeface="Arial Black" panose="020B0604020202020204" pitchFamily="34" charset="0"/>
                <a:cs typeface="Arial Black" panose="020B0604020202020204" pitchFamily="34" charset="0"/>
              </a:defRPr>
            </a:lvl5pPr>
          </a:lstStyle>
          <a:p>
            <a:pPr lvl="0"/>
            <a:r>
              <a:rPr lang="en-US" dirty="0"/>
              <a:t>HEADER COPY HERE</a:t>
            </a:r>
          </a:p>
        </p:txBody>
      </p:sp>
      <p:sp>
        <p:nvSpPr>
          <p:cNvPr id="23" name="Footer Placeholder 4">
            <a:extLst>
              <a:ext uri="{FF2B5EF4-FFF2-40B4-BE49-F238E27FC236}">
                <a16:creationId xmlns:a16="http://schemas.microsoft.com/office/drawing/2014/main" id="{E09221EF-0553-A448-82BA-79AADFABFFE0}"/>
              </a:ext>
            </a:extLst>
          </p:cNvPr>
          <p:cNvSpPr>
            <a:spLocks noGrp="1"/>
          </p:cNvSpPr>
          <p:nvPr>
            <p:ph type="ftr" sz="quarter" idx="3"/>
          </p:nvPr>
        </p:nvSpPr>
        <p:spPr>
          <a:xfrm>
            <a:off x="992187" y="12712701"/>
            <a:ext cx="179832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pPr algn="l"/>
            <a:r>
              <a:rPr lang="en-US" sz="3200">
                <a:latin typeface="Gotham Light"/>
                <a:cs typeface="Gotham Light"/>
              </a:rPr>
              <a:t>Averages, etc.</a:t>
            </a:r>
            <a:endParaRPr lang="en-US" sz="3200" dirty="0">
              <a:latin typeface="Gotham Light"/>
              <a:cs typeface="Gotham Light"/>
            </a:endParaRPr>
          </a:p>
        </p:txBody>
      </p:sp>
      <p:sp>
        <p:nvSpPr>
          <p:cNvPr id="15" name="Slide Number Placeholder 5">
            <a:extLst>
              <a:ext uri="{FF2B5EF4-FFF2-40B4-BE49-F238E27FC236}">
                <a16:creationId xmlns:a16="http://schemas.microsoft.com/office/drawing/2014/main" id="{7F0D5AB2-1775-5E49-BBEB-1F9325FF1564}"/>
              </a:ext>
            </a:extLst>
          </p:cNvPr>
          <p:cNvSpPr>
            <a:spLocks noGrp="1"/>
          </p:cNvSpPr>
          <p:nvPr>
            <p:ph type="sldNum" sz="quarter" idx="4"/>
          </p:nvPr>
        </p:nvSpPr>
        <p:spPr>
          <a:xfrm>
            <a:off x="19316914" y="12689682"/>
            <a:ext cx="4702761" cy="730250"/>
          </a:xfrm>
          <a:prstGeom prst="rect">
            <a:avLst/>
          </a:prstGeom>
        </p:spPr>
        <p:txBody>
          <a:bodyPr vert="horz" lIns="217728" tIns="108864" rIns="217728" bIns="108864" rtlCol="0" anchor="ctr"/>
          <a:lstStyle>
            <a:lvl1pPr algn="r">
              <a:defRPr sz="2900" b="1" i="0">
                <a:solidFill>
                  <a:schemeClr val="tx1"/>
                </a:solidFill>
                <a:latin typeface="Arial Black" panose="020B0604020202020204" pitchFamily="34" charset="0"/>
                <a:cs typeface="Arial Black" panose="020B0604020202020204" pitchFamily="34" charset="0"/>
              </a:defRPr>
            </a:lvl1pPr>
          </a:lstStyle>
          <a:p>
            <a:fld id="{DA0720B4-62EC-4DE5-8947-4026BA8F455F}" type="slidenum">
              <a:rPr lang="en-US" smtClean="0"/>
              <a:pPr/>
              <a:t>‹#›</a:t>
            </a:fld>
            <a:endParaRPr lang="en-US" dirty="0"/>
          </a:p>
        </p:txBody>
      </p:sp>
    </p:spTree>
    <p:extLst>
      <p:ext uri="{BB962C8B-B14F-4D97-AF65-F5344CB8AC3E}">
        <p14:creationId xmlns:p14="http://schemas.microsoft.com/office/powerpoint/2010/main" val="123092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US"/>
              <a:t>Click to edit Master title style</a:t>
            </a:r>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01"/>
            <a:ext cx="5690341"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r>
              <a:rPr lang="en-US"/>
              <a:t>Averages, etc.</a:t>
            </a:r>
          </a:p>
        </p:txBody>
      </p:sp>
      <p:sp>
        <p:nvSpPr>
          <p:cNvPr id="6" name="Slide Number Placeholder 5"/>
          <p:cNvSpPr>
            <a:spLocks noGrp="1"/>
          </p:cNvSpPr>
          <p:nvPr>
            <p:ph type="sldNum" sz="quarter" idx="4"/>
          </p:nvPr>
        </p:nvSpPr>
        <p:spPr>
          <a:xfrm>
            <a:off x="17477475" y="12712701"/>
            <a:ext cx="5690341" cy="730250"/>
          </a:xfrm>
          <a:prstGeom prst="rect">
            <a:avLst/>
          </a:prstGeom>
        </p:spPr>
        <p:txBody>
          <a:bodyPr vert="horz" lIns="217728" tIns="108864" rIns="217728" bIns="108864" rtlCol="0" anchor="ctr"/>
          <a:lstStyle>
            <a:lvl1pPr algn="r">
              <a:defRPr sz="2900">
                <a:solidFill>
                  <a:schemeClr val="tx1">
                    <a:tint val="75000"/>
                  </a:schemeClr>
                </a:solidFill>
              </a:defRPr>
            </a:lvl1pPr>
          </a:lstStyle>
          <a:p>
            <a:fld id="{DA0720B4-62EC-4DE5-8947-4026BA8F45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9" r:id="rId4"/>
    <p:sldLayoutId id="2147483660" r:id="rId5"/>
    <p:sldLayoutId id="2147483662" r:id="rId6"/>
    <p:sldLayoutId id="2147483663" r:id="rId7"/>
    <p:sldLayoutId id="2147483664" r:id="rId8"/>
    <p:sldLayoutId id="2147483661" r:id="rId9"/>
  </p:sldLayoutIdLst>
  <p:transition>
    <p:random/>
  </p:transition>
  <p:hf hdr="0" dt="0"/>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C8EAF-83C8-8A45-8E49-27B29AA41777}"/>
              </a:ext>
            </a:extLst>
          </p:cNvPr>
          <p:cNvSpPr>
            <a:spLocks noGrp="1"/>
          </p:cNvSpPr>
          <p:nvPr>
            <p:ph type="title" idx="4294967295"/>
          </p:nvPr>
        </p:nvSpPr>
        <p:spPr>
          <a:xfrm>
            <a:off x="1089025" y="1828800"/>
            <a:ext cx="23525162" cy="243840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8000" cap="all" dirty="0">
                <a:solidFill>
                  <a:schemeClr val="bg1"/>
                </a:solidFill>
              </a:rPr>
              <a:t>Just an average statistics lesson</a:t>
            </a:r>
            <a:br>
              <a:rPr lang="en-US" sz="8000" cap="all" dirty="0">
                <a:solidFill>
                  <a:schemeClr val="bg1"/>
                </a:solidFill>
              </a:rPr>
            </a:br>
            <a:endParaRPr lang="en-US" sz="8000" cap="all" dirty="0">
              <a:solidFill>
                <a:schemeClr val="bg1"/>
              </a:solidFill>
            </a:endParaRPr>
          </a:p>
        </p:txBody>
      </p:sp>
      <p:sp>
        <p:nvSpPr>
          <p:cNvPr id="3" name="Text Placeholder 2">
            <a:extLst>
              <a:ext uri="{FF2B5EF4-FFF2-40B4-BE49-F238E27FC236}">
                <a16:creationId xmlns:a16="http://schemas.microsoft.com/office/drawing/2014/main" id="{76FE4025-2527-4946-9A33-E3D85C1ACAF1}"/>
              </a:ext>
            </a:extLst>
          </p:cNvPr>
          <p:cNvSpPr>
            <a:spLocks/>
          </p:cNvSpPr>
          <p:nvPr/>
        </p:nvSpPr>
        <p:spPr>
          <a:xfrm>
            <a:off x="1068388" y="10210800"/>
            <a:ext cx="18440400" cy="2922588"/>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rm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7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BUSI 2305</a:t>
            </a:r>
          </a:p>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7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Business Statistics</a:t>
            </a:r>
            <a:endParaRPr kumimoji="0" lang="en-US" sz="7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6F1DA7C-5E85-6D23-B5DE-197C17B13E31}"/>
              </a:ext>
            </a:extLst>
          </p:cNvPr>
          <p:cNvSpPr txBox="1"/>
          <p:nvPr/>
        </p:nvSpPr>
        <p:spPr>
          <a:xfrm>
            <a:off x="1449387" y="3962400"/>
            <a:ext cx="15122526" cy="1200329"/>
          </a:xfrm>
          <a:prstGeom prst="rect">
            <a:avLst/>
          </a:prstGeom>
          <a:noFill/>
        </p:spPr>
        <p:txBody>
          <a:bodyPr wrap="square" rtlCol="0">
            <a:spAutoFit/>
          </a:bodyPr>
          <a:lstStyle/>
          <a:p>
            <a:r>
              <a:rPr lang="en-US" sz="7200" dirty="0">
                <a:solidFill>
                  <a:schemeClr val="bg1"/>
                </a:solidFill>
              </a:rPr>
              <a:t>(if you know what I </a:t>
            </a:r>
            <a:r>
              <a:rPr lang="en-US" sz="7200" i="1" dirty="0">
                <a:solidFill>
                  <a:schemeClr val="bg1"/>
                </a:solidFill>
              </a:rPr>
              <a:t>mean</a:t>
            </a:r>
            <a:r>
              <a:rPr lang="en-US" sz="7200" dirty="0">
                <a:solidFill>
                  <a:schemeClr val="bg1"/>
                </a:solidFill>
              </a:rPr>
              <a:t>)</a:t>
            </a:r>
            <a:endParaRPr lang="en-US" sz="7200" dirty="0"/>
          </a:p>
        </p:txBody>
      </p:sp>
    </p:spTree>
    <p:extLst>
      <p:ext uri="{BB962C8B-B14F-4D97-AF65-F5344CB8AC3E}">
        <p14:creationId xmlns:p14="http://schemas.microsoft.com/office/powerpoint/2010/main" val="739699415"/>
      </p:ext>
    </p:extLst>
  </p:cSld>
  <p:clrMapOvr>
    <a:masterClrMapping/>
  </p:clrMapOvr>
  <mc:AlternateContent xmlns:mc="http://schemas.openxmlformats.org/markup-compatibility/2006" xmlns:p14="http://schemas.microsoft.com/office/powerpoint/2010/main">
    <mc:Choice Requires="p14">
      <p:transition p14:dur="0" advTm="45812"/>
    </mc:Choice>
    <mc:Fallback xmlns="">
      <p:transition advTm="458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33E57-88CF-792E-6863-9DD2DBC9C20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65627C0-07AE-3601-0373-49B64B1179AC}"/>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Use cases for (arithmetic) averages</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4" name="TextBox 3">
            <a:extLst>
              <a:ext uri="{FF2B5EF4-FFF2-40B4-BE49-F238E27FC236}">
                <a16:creationId xmlns:a16="http://schemas.microsoft.com/office/drawing/2014/main" id="{F4FDED46-1395-2479-A9DE-27846EAF4A45}"/>
              </a:ext>
              <a:ext uri="{C183D7F6-B498-43B3-948B-1728B52AA6E4}">
                <adec:decorative xmlns:adec="http://schemas.microsoft.com/office/drawing/2017/decorative" val="0"/>
              </a:ext>
            </a:extLst>
          </p:cNvPr>
          <p:cNvSpPr txBox="1"/>
          <p:nvPr/>
        </p:nvSpPr>
        <p:spPr>
          <a:xfrm>
            <a:off x="-1" y="2673569"/>
            <a:ext cx="24387175" cy="4278094"/>
          </a:xfrm>
          <a:prstGeom prst="rect">
            <a:avLst/>
          </a:prstGeom>
          <a:noFill/>
        </p:spPr>
        <p:txBody>
          <a:bodyPr wrap="square" numCol="1" rtlCol="0">
            <a:spAutoFit/>
          </a:bodyPr>
          <a:lstStyle/>
          <a:p>
            <a:pPr lvl="1"/>
            <a:r>
              <a:rPr lang="en-US" sz="3600" dirty="0">
                <a:latin typeface="Arial" panose="020B0604020202020204" pitchFamily="34" charset="0"/>
                <a:cs typeface="Arial" panose="020B0604020202020204" pitchFamily="34" charset="0"/>
              </a:rPr>
              <a:t>Everything else average arithmetically!</a:t>
            </a:r>
          </a:p>
          <a:p>
            <a:pPr lvl="1"/>
            <a:endParaRPr lang="en-US" sz="36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2"/>
            <a:r>
              <a:rPr lang="en-US" sz="3600" dirty="0">
                <a:latin typeface="Arial" panose="020B0604020202020204" pitchFamily="34" charset="0"/>
                <a:cs typeface="Arial" panose="020B0604020202020204" pitchFamily="34" charset="0"/>
              </a:rPr>
              <a:t>	Income				</a:t>
            </a:r>
            <a:r>
              <a:rPr lang="en-US" sz="3600" dirty="0">
                <a:latin typeface="Arial" panose="020B0604020202020204" pitchFamily="34" charset="0"/>
                <a:cs typeface="Arial" panose="020B0604020202020204" pitchFamily="34" charset="0"/>
                <a:sym typeface="Wingdings" panose="05000000000000000000" pitchFamily="2" charset="2"/>
              </a:rPr>
              <a:t>Units Sold</a:t>
            </a:r>
            <a:endParaRPr lang="en-US" sz="3600" dirty="0">
              <a:latin typeface="Arial" panose="020B0604020202020204" pitchFamily="34" charset="0"/>
              <a:cs typeface="Arial" panose="020B0604020202020204" pitchFamily="34" charset="0"/>
            </a:endParaRPr>
          </a:p>
          <a:p>
            <a:pPr lvl="2"/>
            <a:r>
              <a:rPr lang="en-US" sz="3600" dirty="0">
                <a:latin typeface="Arial" panose="020B0604020202020204" pitchFamily="34" charset="0"/>
                <a:cs typeface="Arial" panose="020B0604020202020204" pitchFamily="34" charset="0"/>
              </a:rPr>
              <a:t>	Factory Output			</a:t>
            </a:r>
            <a:r>
              <a:rPr lang="en-US" sz="3600" dirty="0">
                <a:latin typeface="Arial" panose="020B0604020202020204" pitchFamily="34" charset="0"/>
                <a:cs typeface="Arial" panose="020B0604020202020204" pitchFamily="34" charset="0"/>
                <a:sym typeface="Wingdings" panose="05000000000000000000" pitchFamily="2" charset="2"/>
              </a:rPr>
              <a:t>Delivery Time</a:t>
            </a:r>
            <a:endParaRPr lang="en-US" sz="3600" dirty="0">
              <a:latin typeface="Arial" panose="020B0604020202020204" pitchFamily="34" charset="0"/>
              <a:cs typeface="Arial" panose="020B0604020202020204" pitchFamily="34" charset="0"/>
            </a:endParaRPr>
          </a:p>
          <a:p>
            <a:pPr lvl="2"/>
            <a:r>
              <a:rPr lang="en-US" sz="3600" dirty="0">
                <a:latin typeface="Arial" panose="020B0604020202020204" pitchFamily="34" charset="0"/>
                <a:cs typeface="Arial" panose="020B0604020202020204" pitchFamily="34" charset="0"/>
              </a:rPr>
              <a:t>	Trade Volume			</a:t>
            </a:r>
            <a:r>
              <a:rPr lang="en-US" sz="3600" dirty="0">
                <a:latin typeface="Arial" panose="020B0604020202020204" pitchFamily="34" charset="0"/>
                <a:cs typeface="Arial" panose="020B0604020202020204" pitchFamily="34" charset="0"/>
                <a:sym typeface="Wingdings" panose="05000000000000000000" pitchFamily="2" charset="2"/>
              </a:rPr>
              <a:t>Order Quantity</a:t>
            </a:r>
            <a:endParaRPr lang="en-US" sz="3600" dirty="0">
              <a:latin typeface="Arial" panose="020B0604020202020204" pitchFamily="34" charset="0"/>
              <a:cs typeface="Arial" panose="020B0604020202020204" pitchFamily="34" charset="0"/>
            </a:endParaRPr>
          </a:p>
          <a:p>
            <a:pPr lvl="2"/>
            <a:r>
              <a:rPr lang="en-US" sz="3600" dirty="0"/>
              <a:t>	Assembly Time			</a:t>
            </a:r>
            <a:r>
              <a:rPr lang="en-US" sz="3600" dirty="0">
                <a:latin typeface="Arial" panose="020B0604020202020204" pitchFamily="34" charset="0"/>
                <a:cs typeface="Arial" panose="020B0604020202020204" pitchFamily="34" charset="0"/>
                <a:sym typeface="Wingdings" panose="05000000000000000000" pitchFamily="2" charset="2"/>
              </a:rPr>
              <a:t>Customer Acquisition Cost</a:t>
            </a:r>
            <a:endParaRPr lang="en-US" sz="3600" dirty="0"/>
          </a:p>
          <a:p>
            <a:pPr lvl="1"/>
            <a:endParaRPr lang="en-US" sz="3600" dirty="0"/>
          </a:p>
        </p:txBody>
      </p:sp>
      <p:sp>
        <p:nvSpPr>
          <p:cNvPr id="6" name="Footer Placeholder 3">
            <a:extLst>
              <a:ext uri="{FF2B5EF4-FFF2-40B4-BE49-F238E27FC236}">
                <a16:creationId xmlns:a16="http://schemas.microsoft.com/office/drawing/2014/main" id="{B7141E56-0D49-41EF-6645-0B3D11DE6523}"/>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8827486C-945A-EEB5-BAAB-170E11F10BE6}"/>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10</a:t>
            </a:fld>
            <a:endParaRPr lang="en-US" dirty="0"/>
          </a:p>
        </p:txBody>
      </p:sp>
      <p:pic>
        <p:nvPicPr>
          <p:cNvPr id="9" name="Picture 8" descr="Calvin &amp; Hobbes comic strip:&#10;Panel 1: Calvin says to his dad (who is reading in a chair), &quot;I read that the average household watches 7 1/2 hours of TV every day.&quot;&#10;Panel 2: Calvin continues, &quot;Mom says she doesn't watch TV at all while I'm at school...&quot;&#10;Panel 3: &quot;... So if I get home at 3:00, I should be able to watch it straight till (sic) 10:30, right?&quot;&#10;Panel 4: Dad replies, &quot;Wrong.&quot; Calvin then exclaims, &quot;DO YOU WANT US TO BE SUB-AVERAGE?!&quot;">
            <a:extLst>
              <a:ext uri="{FF2B5EF4-FFF2-40B4-BE49-F238E27FC236}">
                <a16:creationId xmlns:a16="http://schemas.microsoft.com/office/drawing/2014/main" id="{400AD9DF-0E81-DD8C-0C6B-C5E03E51337E}"/>
              </a:ext>
            </a:extLst>
          </p:cNvPr>
          <p:cNvPicPr>
            <a:picLocks noChangeAspect="1"/>
          </p:cNvPicPr>
          <p:nvPr/>
        </p:nvPicPr>
        <p:blipFill>
          <a:blip r:embed="rId3"/>
          <a:stretch>
            <a:fillRect/>
          </a:stretch>
        </p:blipFill>
        <p:spPr>
          <a:xfrm>
            <a:off x="4268787" y="7315200"/>
            <a:ext cx="14176303" cy="4446075"/>
          </a:xfrm>
          <a:prstGeom prst="rect">
            <a:avLst/>
          </a:prstGeom>
        </p:spPr>
      </p:pic>
    </p:spTree>
    <p:extLst>
      <p:ext uri="{BB962C8B-B14F-4D97-AF65-F5344CB8AC3E}">
        <p14:creationId xmlns:p14="http://schemas.microsoft.com/office/powerpoint/2010/main" val="353787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98FB-3068-DC0F-94FF-9910F826E09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70D0D7F-2B1E-B863-199F-2C041C9D683D}"/>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Formula for averaging (arithmetically)</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6" name="Footer Placeholder 3">
            <a:extLst>
              <a:ext uri="{FF2B5EF4-FFF2-40B4-BE49-F238E27FC236}">
                <a16:creationId xmlns:a16="http://schemas.microsoft.com/office/drawing/2014/main" id="{1678D0C5-14B5-6D9F-C501-D214CE895D64}"/>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65B71DF6-CC6F-A690-5704-19B39CCE3583}"/>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11</a:t>
            </a:fld>
            <a:endParaRPr lang="en-US" dirty="0"/>
          </a:p>
        </p:txBody>
      </p:sp>
      <p:sp>
        <p:nvSpPr>
          <p:cNvPr id="23" name="TextBox 22">
            <a:extLst>
              <a:ext uri="{FF2B5EF4-FFF2-40B4-BE49-F238E27FC236}">
                <a16:creationId xmlns:a16="http://schemas.microsoft.com/office/drawing/2014/main" id="{C9D388B6-D8EB-8DF8-0FA1-600565392CED}"/>
              </a:ext>
            </a:extLst>
          </p:cNvPr>
          <p:cNvSpPr txBox="1"/>
          <p:nvPr/>
        </p:nvSpPr>
        <p:spPr>
          <a:xfrm>
            <a:off x="1700488" y="8949274"/>
            <a:ext cx="10699319" cy="3046988"/>
          </a:xfrm>
          <a:prstGeom prst="rect">
            <a:avLst/>
          </a:prstGeom>
          <a:noFill/>
        </p:spPr>
        <p:txBody>
          <a:bodyPr wrap="square" numCol="1" rtlCol="0">
            <a:spAutoFit/>
          </a:bodyPr>
          <a:lstStyle/>
          <a:p>
            <a:r>
              <a:rPr lang="el-GR" sz="4800" dirty="0">
                <a:latin typeface="Arial" panose="020B0604020202020204" pitchFamily="34" charset="0"/>
                <a:cs typeface="Arial" panose="020B0604020202020204" pitchFamily="34" charset="0"/>
              </a:rPr>
              <a:t>μ</a:t>
            </a:r>
            <a:r>
              <a:rPr lang="en-US" sz="4800" dirty="0">
                <a:latin typeface="Arial" panose="020B0604020202020204" pitchFamily="34" charset="0"/>
                <a:cs typeface="Arial" panose="020B0604020202020204" pitchFamily="34" charset="0"/>
              </a:rPr>
              <a:t> = population mean</a:t>
            </a:r>
          </a:p>
          <a:p>
            <a:r>
              <a:rPr lang="en-US" sz="4800" dirty="0"/>
              <a:t>x = variable being averaged</a:t>
            </a:r>
          </a:p>
          <a:p>
            <a:r>
              <a:rPr lang="en-US" sz="4800" dirty="0"/>
              <a:t>N = number of values being averaged</a:t>
            </a:r>
          </a:p>
          <a:p>
            <a:r>
              <a:rPr lang="en-US" sz="4800" dirty="0" err="1"/>
              <a:t>i</a:t>
            </a:r>
            <a:r>
              <a:rPr lang="en-US" sz="4800" dirty="0"/>
              <a:t> = label for each value in the data</a:t>
            </a:r>
          </a:p>
        </p:txBody>
      </p:sp>
      <p:grpSp>
        <p:nvGrpSpPr>
          <p:cNvPr id="11" name="Group 10">
            <a:extLst>
              <a:ext uri="{FF2B5EF4-FFF2-40B4-BE49-F238E27FC236}">
                <a16:creationId xmlns:a16="http://schemas.microsoft.com/office/drawing/2014/main" id="{661044A4-7C13-FF52-2351-A9442F11FB28}"/>
              </a:ext>
            </a:extLst>
          </p:cNvPr>
          <p:cNvGrpSpPr/>
          <p:nvPr/>
        </p:nvGrpSpPr>
        <p:grpSpPr>
          <a:xfrm>
            <a:off x="1700488" y="3253649"/>
            <a:ext cx="9986687" cy="5162870"/>
            <a:chOff x="2932801" y="1922786"/>
            <a:chExt cx="8842390" cy="5389984"/>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1EE73C2-0C2A-869A-4977-13F0713723B2}"/>
                    </a:ext>
                  </a:extLst>
                </p:cNvPr>
                <p:cNvSpPr txBox="1"/>
                <p:nvPr/>
              </p:nvSpPr>
              <p:spPr>
                <a:xfrm>
                  <a:off x="3297985" y="1922786"/>
                  <a:ext cx="8477206" cy="34615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8000" i="1" smtClean="0">
                                <a:latin typeface="Cambria Math" panose="02040503050406030204" pitchFamily="18" charset="0"/>
                              </a:rPr>
                            </m:ctrlPr>
                          </m:naryPr>
                          <m:sub>
                            <m:r>
                              <m:rPr>
                                <m:brk m:alnAt="23"/>
                              </m:rPr>
                              <a:rPr lang="en-US" sz="8000" b="0" i="1" smtClean="0">
                                <a:latin typeface="Cambria Math" panose="02040503050406030204" pitchFamily="18" charset="0"/>
                              </a:rPr>
                              <m:t>𝑖</m:t>
                            </m:r>
                            <m:r>
                              <a:rPr lang="en-US" sz="8000" b="0" i="1" smtClean="0">
                                <a:latin typeface="Cambria Math" panose="02040503050406030204" pitchFamily="18" charset="0"/>
                              </a:rPr>
                              <m:t>=1</m:t>
                            </m:r>
                          </m:sub>
                          <m:sup>
                            <m:r>
                              <a:rPr lang="en-US" sz="8000" b="0" i="1" smtClean="0">
                                <a:latin typeface="Cambria Math" panose="02040503050406030204" pitchFamily="18" charset="0"/>
                              </a:rPr>
                              <m:t>𝑁</m:t>
                            </m:r>
                          </m:sup>
                          <m:e>
                            <m:r>
                              <a:rPr lang="en-US" sz="8000" b="0" i="1" smtClean="0">
                                <a:latin typeface="Cambria Math" panose="02040503050406030204" pitchFamily="18" charset="0"/>
                              </a:rPr>
                              <m:t>𝑥</m:t>
                            </m:r>
                            <m:r>
                              <a:rPr lang="en-US" sz="8000" b="0" i="1" baseline="-25000" smtClean="0">
                                <a:latin typeface="Cambria Math" panose="02040503050406030204" pitchFamily="18" charset="0"/>
                              </a:rPr>
                              <m:t>𝑖</m:t>
                            </m:r>
                          </m:e>
                        </m:nary>
                      </m:oMath>
                    </m:oMathPara>
                  </a14:m>
                  <a:endParaRPr lang="en-US" sz="8000" dirty="0"/>
                </a:p>
              </p:txBody>
            </p:sp>
          </mc:Choice>
          <mc:Fallback xmlns="">
            <p:sp>
              <p:nvSpPr>
                <p:cNvPr id="3" name="TextBox 2">
                  <a:extLst>
                    <a:ext uri="{FF2B5EF4-FFF2-40B4-BE49-F238E27FC236}">
                      <a16:creationId xmlns:a16="http://schemas.microsoft.com/office/drawing/2014/main" id="{A1EE73C2-0C2A-869A-4977-13F0713723B2}"/>
                    </a:ext>
                  </a:extLst>
                </p:cNvPr>
                <p:cNvSpPr txBox="1">
                  <a:spLocks noRot="1" noChangeAspect="1" noMove="1" noResize="1" noEditPoints="1" noAdjustHandles="1" noChangeArrowheads="1" noChangeShapeType="1" noTextEdit="1"/>
                </p:cNvSpPr>
                <p:nvPr/>
              </p:nvSpPr>
              <p:spPr>
                <a:xfrm>
                  <a:off x="3297985" y="1922786"/>
                  <a:ext cx="8477206" cy="3461589"/>
                </a:xfrm>
                <a:prstGeom prst="rect">
                  <a:avLst/>
                </a:prstGeom>
                <a:blipFill>
                  <a:blip r:embed="rId3"/>
                  <a:stretch>
                    <a:fillRect b="-349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39C04C32-D377-4C62-2EB3-50EE27859EE4}"/>
                </a:ext>
              </a:extLst>
            </p:cNvPr>
            <p:cNvCxnSpPr/>
            <p:nvPr/>
          </p:nvCxnSpPr>
          <p:spPr>
            <a:xfrm>
              <a:off x="5091748" y="5791200"/>
              <a:ext cx="4297680" cy="0"/>
            </a:xfrm>
            <a:prstGeom prst="line">
              <a:avLst/>
            </a:prstGeom>
            <a:ln w="666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2088839-8504-4BD8-E499-176138904B9E}"/>
                </a:ext>
              </a:extLst>
            </p:cNvPr>
            <p:cNvSpPr txBox="1"/>
            <p:nvPr/>
          </p:nvSpPr>
          <p:spPr>
            <a:xfrm>
              <a:off x="6543556" y="5743110"/>
              <a:ext cx="1570899" cy="1569660"/>
            </a:xfrm>
            <a:prstGeom prst="rect">
              <a:avLst/>
            </a:prstGeom>
            <a:noFill/>
          </p:spPr>
          <p:txBody>
            <a:bodyPr wrap="square" rtlCol="0">
              <a:spAutoFit/>
            </a:bodyPr>
            <a:lstStyle/>
            <a:p>
              <a:r>
                <a:rPr lang="en-US" sz="9600" i="1" dirty="0"/>
                <a:t>N</a:t>
              </a:r>
              <a:endParaRPr lang="en-US" sz="5400" i="1" dirty="0"/>
            </a:p>
          </p:txBody>
        </p:sp>
        <p:sp>
          <p:nvSpPr>
            <p:cNvPr id="10" name="TextBox 9">
              <a:extLst>
                <a:ext uri="{FF2B5EF4-FFF2-40B4-BE49-F238E27FC236}">
                  <a16:creationId xmlns:a16="http://schemas.microsoft.com/office/drawing/2014/main" id="{AD7A2FA3-E99E-0B50-B0EB-F1744A87EB82}"/>
                </a:ext>
              </a:extLst>
            </p:cNvPr>
            <p:cNvSpPr txBox="1"/>
            <p:nvPr/>
          </p:nvSpPr>
          <p:spPr>
            <a:xfrm>
              <a:off x="2932801" y="4802958"/>
              <a:ext cx="1981200" cy="1569660"/>
            </a:xfrm>
            <a:prstGeom prst="rect">
              <a:avLst/>
            </a:prstGeom>
            <a:noFill/>
          </p:spPr>
          <p:txBody>
            <a:bodyPr wrap="square" rtlCol="0">
              <a:spAutoFit/>
            </a:bodyPr>
            <a:lstStyle/>
            <a:p>
              <a:r>
                <a:rPr lang="el-GR" sz="9600" dirty="0"/>
                <a:t>μ</a:t>
              </a:r>
              <a:r>
                <a:rPr lang="en-US" sz="9600" dirty="0"/>
                <a:t> =</a:t>
              </a:r>
            </a:p>
          </p:txBody>
        </p:sp>
      </p:grpSp>
      <p:grpSp>
        <p:nvGrpSpPr>
          <p:cNvPr id="21" name="Group 20">
            <a:extLst>
              <a:ext uri="{FF2B5EF4-FFF2-40B4-BE49-F238E27FC236}">
                <a16:creationId xmlns:a16="http://schemas.microsoft.com/office/drawing/2014/main" id="{785C4FE8-D045-B43A-3DF1-7E2B2E87E547}"/>
              </a:ext>
            </a:extLst>
          </p:cNvPr>
          <p:cNvGrpSpPr/>
          <p:nvPr/>
        </p:nvGrpSpPr>
        <p:grpSpPr>
          <a:xfrm>
            <a:off x="13237183" y="3468985"/>
            <a:ext cx="9449504" cy="4822405"/>
            <a:chOff x="13565187" y="1922786"/>
            <a:chExt cx="9563804" cy="5367288"/>
          </a:xfrm>
        </p:grpSpPr>
        <p:grpSp>
          <p:nvGrpSpPr>
            <p:cNvPr id="12" name="Group 11">
              <a:extLst>
                <a:ext uri="{FF2B5EF4-FFF2-40B4-BE49-F238E27FC236}">
                  <a16:creationId xmlns:a16="http://schemas.microsoft.com/office/drawing/2014/main" id="{8E67EF82-F93C-39CB-A499-BF2B9EB8546A}"/>
                </a:ext>
              </a:extLst>
            </p:cNvPr>
            <p:cNvGrpSpPr/>
            <p:nvPr/>
          </p:nvGrpSpPr>
          <p:grpSpPr>
            <a:xfrm>
              <a:off x="13565187" y="1922786"/>
              <a:ext cx="9563804" cy="5367288"/>
              <a:chOff x="2211387" y="1922786"/>
              <a:chExt cx="9563804" cy="5367288"/>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9F92A52-B30E-9F8D-BEB4-4FBBBB10A6BB}"/>
                      </a:ext>
                    </a:extLst>
                  </p:cNvPr>
                  <p:cNvSpPr txBox="1"/>
                  <p:nvPr/>
                </p:nvSpPr>
                <p:spPr>
                  <a:xfrm>
                    <a:off x="3297985" y="1922786"/>
                    <a:ext cx="8477206" cy="34615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8000" i="1" smtClean="0">
                                  <a:latin typeface="Cambria Math" panose="02040503050406030204" pitchFamily="18" charset="0"/>
                                </a:rPr>
                              </m:ctrlPr>
                            </m:naryPr>
                            <m:sub>
                              <m:r>
                                <m:rPr>
                                  <m:brk m:alnAt="23"/>
                                </m:rPr>
                                <a:rPr lang="en-US" sz="8000" b="0" i="1" smtClean="0">
                                  <a:latin typeface="Cambria Math" panose="02040503050406030204" pitchFamily="18" charset="0"/>
                                </a:rPr>
                                <m:t>𝑖</m:t>
                              </m:r>
                              <m:r>
                                <a:rPr lang="en-US" sz="8000" b="0" i="1" smtClean="0">
                                  <a:latin typeface="Cambria Math" panose="02040503050406030204" pitchFamily="18" charset="0"/>
                                </a:rPr>
                                <m:t>=1</m:t>
                              </m:r>
                            </m:sub>
                            <m:sup>
                              <m:r>
                                <a:rPr lang="en-US" sz="8000" b="0" i="1" smtClean="0">
                                  <a:latin typeface="Cambria Math" panose="02040503050406030204" pitchFamily="18" charset="0"/>
                                </a:rPr>
                                <m:t>𝑛</m:t>
                              </m:r>
                            </m:sup>
                            <m:e>
                              <m:r>
                                <a:rPr lang="en-US" sz="8000" b="0" i="1" smtClean="0">
                                  <a:latin typeface="Cambria Math" panose="02040503050406030204" pitchFamily="18" charset="0"/>
                                </a:rPr>
                                <m:t>𝑥</m:t>
                              </m:r>
                              <m:r>
                                <a:rPr lang="en-US" sz="8000" b="0" i="1" baseline="-25000" smtClean="0">
                                  <a:latin typeface="Cambria Math" panose="02040503050406030204" pitchFamily="18" charset="0"/>
                                </a:rPr>
                                <m:t>𝑖</m:t>
                              </m:r>
                            </m:e>
                          </m:nary>
                        </m:oMath>
                      </m:oMathPara>
                    </a14:m>
                    <a:endParaRPr lang="en-US" sz="8000" dirty="0"/>
                  </a:p>
                </p:txBody>
              </p:sp>
            </mc:Choice>
            <mc:Fallback xmlns="">
              <p:sp>
                <p:nvSpPr>
                  <p:cNvPr id="13" name="TextBox 12">
                    <a:extLst>
                      <a:ext uri="{FF2B5EF4-FFF2-40B4-BE49-F238E27FC236}">
                        <a16:creationId xmlns:a16="http://schemas.microsoft.com/office/drawing/2014/main" id="{59F92A52-B30E-9F8D-BEB4-4FBBBB10A6BB}"/>
                      </a:ext>
                    </a:extLst>
                  </p:cNvPr>
                  <p:cNvSpPr txBox="1">
                    <a:spLocks noRot="1" noChangeAspect="1" noMove="1" noResize="1" noEditPoints="1" noAdjustHandles="1" noChangeArrowheads="1" noChangeShapeType="1" noTextEdit="1"/>
                  </p:cNvSpPr>
                  <p:nvPr/>
                </p:nvSpPr>
                <p:spPr>
                  <a:xfrm>
                    <a:off x="3297985" y="1922786"/>
                    <a:ext cx="8477206" cy="3461589"/>
                  </a:xfrm>
                  <a:prstGeom prst="rect">
                    <a:avLst/>
                  </a:prstGeom>
                  <a:blipFill>
                    <a:blip r:embed="rId4"/>
                    <a:stretch>
                      <a:fillRect b="-7255"/>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C5EF4561-3B44-2FCE-35C9-C0DF9FDD0FF6}"/>
                  </a:ext>
                </a:extLst>
              </p:cNvPr>
              <p:cNvCxnSpPr/>
              <p:nvPr/>
            </p:nvCxnSpPr>
            <p:spPr>
              <a:xfrm>
                <a:off x="5091748" y="5791200"/>
                <a:ext cx="4297680" cy="0"/>
              </a:xfrm>
              <a:prstGeom prst="line">
                <a:avLst/>
              </a:prstGeom>
              <a:ln w="6667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C8414851-8C12-C49A-79D0-B0E142A12944}"/>
                  </a:ext>
                </a:extLst>
              </p:cNvPr>
              <p:cNvSpPr txBox="1"/>
              <p:nvPr/>
            </p:nvSpPr>
            <p:spPr>
              <a:xfrm>
                <a:off x="6699170" y="5720414"/>
                <a:ext cx="1570899" cy="1569660"/>
              </a:xfrm>
              <a:prstGeom prst="rect">
                <a:avLst/>
              </a:prstGeom>
              <a:noFill/>
            </p:spPr>
            <p:txBody>
              <a:bodyPr wrap="square" rtlCol="0">
                <a:spAutoFit/>
              </a:bodyPr>
              <a:lstStyle/>
              <a:p>
                <a:r>
                  <a:rPr lang="en-US" sz="9600" i="1" dirty="0"/>
                  <a:t>n</a:t>
                </a:r>
                <a:endParaRPr lang="en-US" sz="5400" i="1" dirty="0"/>
              </a:p>
            </p:txBody>
          </p:sp>
          <p:sp>
            <p:nvSpPr>
              <p:cNvPr id="16" name="TextBox 15">
                <a:extLst>
                  <a:ext uri="{FF2B5EF4-FFF2-40B4-BE49-F238E27FC236}">
                    <a16:creationId xmlns:a16="http://schemas.microsoft.com/office/drawing/2014/main" id="{1A18F775-916C-2BD0-5980-3DA18A5FF656}"/>
                  </a:ext>
                </a:extLst>
              </p:cNvPr>
              <p:cNvSpPr txBox="1"/>
              <p:nvPr/>
            </p:nvSpPr>
            <p:spPr>
              <a:xfrm>
                <a:off x="2211387" y="4833621"/>
                <a:ext cx="2286000" cy="156966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X</a:t>
                </a:r>
                <a:r>
                  <a:rPr lang="en-US" sz="9600" dirty="0"/>
                  <a:t> =</a:t>
                </a:r>
              </a:p>
            </p:txBody>
          </p:sp>
        </p:grpSp>
        <p:cxnSp>
          <p:nvCxnSpPr>
            <p:cNvPr id="17" name="Straight Connector 16">
              <a:extLst>
                <a:ext uri="{FF2B5EF4-FFF2-40B4-BE49-F238E27FC236}">
                  <a16:creationId xmlns:a16="http://schemas.microsoft.com/office/drawing/2014/main" id="{397DF624-5F4A-2625-4F30-79E4AA9D136D}"/>
                </a:ext>
              </a:extLst>
            </p:cNvPr>
            <p:cNvCxnSpPr>
              <a:cxnSpLocks/>
            </p:cNvCxnSpPr>
            <p:nvPr/>
          </p:nvCxnSpPr>
          <p:spPr>
            <a:xfrm>
              <a:off x="13679487" y="4802958"/>
              <a:ext cx="769121" cy="0"/>
            </a:xfrm>
            <a:prstGeom prst="line">
              <a:avLst/>
            </a:prstGeom>
            <a:ln w="66675"/>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3F0BEB12-FD50-F51F-9ABF-C245B526CFEF}"/>
              </a:ext>
            </a:extLst>
          </p:cNvPr>
          <p:cNvGrpSpPr/>
          <p:nvPr/>
        </p:nvGrpSpPr>
        <p:grpSpPr>
          <a:xfrm>
            <a:off x="13572528" y="8973223"/>
            <a:ext cx="10737034" cy="3080189"/>
            <a:chOff x="12391957" y="7758975"/>
            <a:chExt cx="13171683" cy="3080189"/>
          </a:xfrm>
        </p:grpSpPr>
        <p:sp>
          <p:nvSpPr>
            <p:cNvPr id="20" name="TextBox 19">
              <a:extLst>
                <a:ext uri="{FF2B5EF4-FFF2-40B4-BE49-F238E27FC236}">
                  <a16:creationId xmlns:a16="http://schemas.microsoft.com/office/drawing/2014/main" id="{D47CDBB3-0B1E-0D78-DA32-C1460CD42935}"/>
                </a:ext>
              </a:extLst>
            </p:cNvPr>
            <p:cNvSpPr txBox="1"/>
            <p:nvPr/>
          </p:nvSpPr>
          <p:spPr>
            <a:xfrm>
              <a:off x="12422188" y="7792176"/>
              <a:ext cx="13141452" cy="3046988"/>
            </a:xfrm>
            <a:prstGeom prst="rect">
              <a:avLst/>
            </a:prstGeom>
            <a:noFill/>
          </p:spPr>
          <p:txBody>
            <a:bodyPr wrap="square" numCol="1" rtlCol="0">
              <a:spAutoFit/>
            </a:bodyPr>
            <a:lstStyle/>
            <a:p>
              <a:r>
                <a:rPr lang="en-US" sz="4800" dirty="0">
                  <a:latin typeface="Arial" panose="020B0604020202020204" pitchFamily="34" charset="0"/>
                  <a:cs typeface="Arial" panose="020B0604020202020204" pitchFamily="34" charset="0"/>
                </a:rPr>
                <a:t>   = sample mean (X-bar)</a:t>
              </a:r>
            </a:p>
            <a:p>
              <a:r>
                <a:rPr lang="en-US" sz="4800" dirty="0"/>
                <a:t>x = variable being averaged</a:t>
              </a:r>
            </a:p>
            <a:p>
              <a:r>
                <a:rPr lang="en-US" sz="4800" dirty="0"/>
                <a:t>n = number of values being averaged</a:t>
              </a:r>
            </a:p>
            <a:p>
              <a:r>
                <a:rPr lang="en-US" sz="4800" dirty="0" err="1"/>
                <a:t>i</a:t>
              </a:r>
              <a:r>
                <a:rPr lang="en-US" sz="4800" dirty="0"/>
                <a:t> = label for each value in the data</a:t>
              </a:r>
            </a:p>
          </p:txBody>
        </p:sp>
        <p:grpSp>
          <p:nvGrpSpPr>
            <p:cNvPr id="25" name="Group 24">
              <a:extLst>
                <a:ext uri="{FF2B5EF4-FFF2-40B4-BE49-F238E27FC236}">
                  <a16:creationId xmlns:a16="http://schemas.microsoft.com/office/drawing/2014/main" id="{12A40589-E1C1-D532-143A-5492CD19A5FB}"/>
                </a:ext>
              </a:extLst>
            </p:cNvPr>
            <p:cNvGrpSpPr/>
            <p:nvPr/>
          </p:nvGrpSpPr>
          <p:grpSpPr>
            <a:xfrm>
              <a:off x="12391957" y="7758975"/>
              <a:ext cx="1570900" cy="830996"/>
              <a:chOff x="9907587" y="7696000"/>
              <a:chExt cx="2286000" cy="624724"/>
            </a:xfrm>
          </p:grpSpPr>
          <p:sp>
            <p:nvSpPr>
              <p:cNvPr id="22" name="TextBox 21">
                <a:extLst>
                  <a:ext uri="{FF2B5EF4-FFF2-40B4-BE49-F238E27FC236}">
                    <a16:creationId xmlns:a16="http://schemas.microsoft.com/office/drawing/2014/main" id="{2048B8A1-C45F-E286-37FD-FF00AA36C5B9}"/>
                  </a:ext>
                </a:extLst>
              </p:cNvPr>
              <p:cNvSpPr txBox="1"/>
              <p:nvPr/>
            </p:nvSpPr>
            <p:spPr>
              <a:xfrm>
                <a:off x="9907587" y="7696000"/>
                <a:ext cx="2286000" cy="624724"/>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X</a:t>
                </a:r>
                <a:endParaRPr lang="en-US" sz="6600" dirty="0"/>
              </a:p>
            </p:txBody>
          </p:sp>
          <p:cxnSp>
            <p:nvCxnSpPr>
              <p:cNvPr id="24" name="Straight Connector 23">
                <a:extLst>
                  <a:ext uri="{FF2B5EF4-FFF2-40B4-BE49-F238E27FC236}">
                    <a16:creationId xmlns:a16="http://schemas.microsoft.com/office/drawing/2014/main" id="{086D85BE-0830-DBAC-A332-9F46C852A8B8}"/>
                  </a:ext>
                </a:extLst>
              </p:cNvPr>
              <p:cNvCxnSpPr>
                <a:cxnSpLocks/>
              </p:cNvCxnSpPr>
              <p:nvPr/>
            </p:nvCxnSpPr>
            <p:spPr>
              <a:xfrm>
                <a:off x="9951578" y="7752068"/>
                <a:ext cx="838378" cy="0"/>
              </a:xfrm>
              <a:prstGeom prst="line">
                <a:avLst/>
              </a:prstGeom>
              <a:ln w="66675"/>
            </p:spPr>
            <p:style>
              <a:lnRef idx="1">
                <a:schemeClr val="dk1"/>
              </a:lnRef>
              <a:fillRef idx="0">
                <a:schemeClr val="dk1"/>
              </a:fillRef>
              <a:effectRef idx="0">
                <a:schemeClr val="dk1"/>
              </a:effectRef>
              <a:fontRef idx="minor">
                <a:schemeClr val="tx1"/>
              </a:fontRef>
            </p:style>
          </p:cxnSp>
        </p:grpSp>
      </p:grpSp>
      <p:sp>
        <p:nvSpPr>
          <p:cNvPr id="29" name="TextBox 28">
            <a:extLst>
              <a:ext uri="{FF2B5EF4-FFF2-40B4-BE49-F238E27FC236}">
                <a16:creationId xmlns:a16="http://schemas.microsoft.com/office/drawing/2014/main" id="{D5491648-6398-925C-D40F-4E184D9702BD}"/>
              </a:ext>
            </a:extLst>
          </p:cNvPr>
          <p:cNvSpPr txBox="1"/>
          <p:nvPr/>
        </p:nvSpPr>
        <p:spPr>
          <a:xfrm>
            <a:off x="3175166" y="1796193"/>
            <a:ext cx="7749962" cy="1015663"/>
          </a:xfrm>
          <a:prstGeom prst="rect">
            <a:avLst/>
          </a:prstGeom>
          <a:noFill/>
        </p:spPr>
        <p:txBody>
          <a:bodyPr wrap="square" rtlCol="0">
            <a:spAutoFit/>
          </a:bodyPr>
          <a:lstStyle/>
          <a:p>
            <a:r>
              <a:rPr lang="en-US" sz="6000" dirty="0"/>
              <a:t>Population Mean</a:t>
            </a:r>
          </a:p>
        </p:txBody>
      </p:sp>
      <p:sp>
        <p:nvSpPr>
          <p:cNvPr id="30" name="TextBox 29">
            <a:extLst>
              <a:ext uri="{FF2B5EF4-FFF2-40B4-BE49-F238E27FC236}">
                <a16:creationId xmlns:a16="http://schemas.microsoft.com/office/drawing/2014/main" id="{7E97101A-2D2E-CF74-D1D0-606677DBA257}"/>
              </a:ext>
            </a:extLst>
          </p:cNvPr>
          <p:cNvSpPr txBox="1"/>
          <p:nvPr/>
        </p:nvSpPr>
        <p:spPr>
          <a:xfrm>
            <a:off x="14936725" y="1816345"/>
            <a:ext cx="7749962" cy="1015663"/>
          </a:xfrm>
          <a:prstGeom prst="rect">
            <a:avLst/>
          </a:prstGeom>
          <a:noFill/>
        </p:spPr>
        <p:txBody>
          <a:bodyPr wrap="square" rtlCol="0">
            <a:spAutoFit/>
          </a:bodyPr>
          <a:lstStyle/>
          <a:p>
            <a:r>
              <a:rPr lang="en-US" sz="6000" dirty="0"/>
              <a:t>Sample Mean</a:t>
            </a:r>
          </a:p>
        </p:txBody>
      </p:sp>
    </p:spTree>
    <p:extLst>
      <p:ext uri="{BB962C8B-B14F-4D97-AF65-F5344CB8AC3E}">
        <p14:creationId xmlns:p14="http://schemas.microsoft.com/office/powerpoint/2010/main" val="242589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FD17-CD16-0A08-67C6-CA08A26ABA3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39F25A5-434A-A8A7-F9B1-86ABFC1093A7}"/>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err="1">
                <a:solidFill>
                  <a:schemeClr val="bg1"/>
                </a:solidFill>
                <a:ea typeface="+mn-ea"/>
                <a:cs typeface="Arial Black" panose="020B0604020202020204" pitchFamily="34" charset="0"/>
              </a:rPr>
              <a:t>Mmmm</a:t>
            </a:r>
            <a:r>
              <a:rPr lang="en-US" sz="4500" b="1" cap="all" dirty="0">
                <a:solidFill>
                  <a:schemeClr val="bg1"/>
                </a:solidFill>
                <a:ea typeface="+mn-ea"/>
                <a:cs typeface="Arial Black" panose="020B0604020202020204" pitchFamily="34" charset="0"/>
              </a:rPr>
              <a:t>…mnemonic</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6" name="Footer Placeholder 3">
            <a:extLst>
              <a:ext uri="{FF2B5EF4-FFF2-40B4-BE49-F238E27FC236}">
                <a16:creationId xmlns:a16="http://schemas.microsoft.com/office/drawing/2014/main" id="{C70781B8-8731-AC2C-E4ED-673EDA107B11}"/>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D6E7B40E-3CD1-50AF-60AE-B6229DBE15E0}"/>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12</a:t>
            </a:fld>
            <a:endParaRPr lang="en-US" dirty="0"/>
          </a:p>
        </p:txBody>
      </p:sp>
      <p:sp>
        <p:nvSpPr>
          <p:cNvPr id="8" name="TextBox 7">
            <a:extLst>
              <a:ext uri="{FF2B5EF4-FFF2-40B4-BE49-F238E27FC236}">
                <a16:creationId xmlns:a16="http://schemas.microsoft.com/office/drawing/2014/main" id="{0ABBD1E8-666A-3422-D8A1-7FF7E8646AFA}"/>
              </a:ext>
            </a:extLst>
          </p:cNvPr>
          <p:cNvSpPr txBox="1"/>
          <p:nvPr/>
        </p:nvSpPr>
        <p:spPr>
          <a:xfrm>
            <a:off x="813191" y="1752600"/>
            <a:ext cx="23141789" cy="2308324"/>
          </a:xfrm>
          <a:prstGeom prst="rect">
            <a:avLst/>
          </a:prstGeom>
          <a:noFill/>
        </p:spPr>
        <p:txBody>
          <a:bodyPr wrap="square" rtlCol="0">
            <a:spAutoFit/>
          </a:bodyPr>
          <a:lstStyle/>
          <a:p>
            <a:r>
              <a:rPr lang="en-US" sz="4800" dirty="0"/>
              <a:t>To keep from confusing the symbols when calculating averages for populations (</a:t>
            </a:r>
            <a:r>
              <a:rPr lang="el-GR" sz="4800" dirty="0"/>
              <a:t>μ</a:t>
            </a:r>
            <a:r>
              <a:rPr lang="en-US" sz="4800" dirty="0"/>
              <a:t>) and samples (x-bar), </a:t>
            </a:r>
            <a:r>
              <a:rPr lang="en-US" sz="4800" b="1" dirty="0"/>
              <a:t>create a phrase </a:t>
            </a:r>
            <a:r>
              <a:rPr lang="en-US" sz="4800" dirty="0"/>
              <a:t>with the easy to forget words - that’s easy to remember.</a:t>
            </a:r>
          </a:p>
        </p:txBody>
      </p:sp>
      <p:grpSp>
        <p:nvGrpSpPr>
          <p:cNvPr id="18" name="Group 17">
            <a:extLst>
              <a:ext uri="{FF2B5EF4-FFF2-40B4-BE49-F238E27FC236}">
                <a16:creationId xmlns:a16="http://schemas.microsoft.com/office/drawing/2014/main" id="{698C454E-5092-255C-F777-218603C20F3C}"/>
              </a:ext>
            </a:extLst>
          </p:cNvPr>
          <p:cNvGrpSpPr/>
          <p:nvPr/>
        </p:nvGrpSpPr>
        <p:grpSpPr>
          <a:xfrm>
            <a:off x="3042465" y="4632547"/>
            <a:ext cx="4920649" cy="6824731"/>
            <a:chOff x="5277154" y="6405187"/>
            <a:chExt cx="11522878" cy="5678660"/>
          </a:xfrm>
        </p:grpSpPr>
        <p:sp>
          <p:nvSpPr>
            <p:cNvPr id="17" name="TextBox 16">
              <a:extLst>
                <a:ext uri="{FF2B5EF4-FFF2-40B4-BE49-F238E27FC236}">
                  <a16:creationId xmlns:a16="http://schemas.microsoft.com/office/drawing/2014/main" id="{91EDB845-C666-3DF8-C485-4AA9ADE57D40}"/>
                </a:ext>
              </a:extLst>
            </p:cNvPr>
            <p:cNvSpPr txBox="1"/>
            <p:nvPr/>
          </p:nvSpPr>
          <p:spPr>
            <a:xfrm>
              <a:off x="5293832" y="6405187"/>
              <a:ext cx="11506200" cy="5557194"/>
            </a:xfrm>
            <a:prstGeom prst="rect">
              <a:avLst/>
            </a:prstGeom>
            <a:noFill/>
          </p:spPr>
          <p:txBody>
            <a:bodyPr wrap="square" rtlCol="0">
              <a:spAutoFit/>
            </a:bodyPr>
            <a:lstStyle/>
            <a:p>
              <a:r>
                <a:rPr lang="en-US" sz="5400" dirty="0"/>
                <a:t> For example:</a:t>
              </a:r>
            </a:p>
            <a:p>
              <a:endParaRPr lang="en-US" sz="3600" dirty="0"/>
            </a:p>
            <a:p>
              <a:r>
                <a:rPr lang="en-US" sz="5400" dirty="0"/>
                <a:t>“For example”</a:t>
              </a:r>
            </a:p>
            <a:p>
              <a:endParaRPr lang="en-US" sz="3600" dirty="0"/>
            </a:p>
            <a:p>
              <a:r>
                <a:rPr lang="en-US" sz="5400" dirty="0"/>
                <a:t>example</a:t>
              </a:r>
            </a:p>
            <a:p>
              <a:endParaRPr lang="en-US" sz="3600" dirty="0"/>
            </a:p>
            <a:p>
              <a:r>
                <a:rPr lang="en-US" sz="5400" dirty="0"/>
                <a:t> x sample</a:t>
              </a:r>
            </a:p>
            <a:p>
              <a:endParaRPr lang="en-US" sz="5400" dirty="0"/>
            </a:p>
            <a:p>
              <a:r>
                <a:rPr lang="en-US" sz="5400" dirty="0"/>
                <a:t>   </a:t>
              </a:r>
              <a:r>
                <a:rPr lang="en-US" sz="4000" dirty="0"/>
                <a:t> </a:t>
              </a:r>
              <a:r>
                <a:rPr lang="en-US" sz="5400" dirty="0"/>
                <a:t> : sample</a:t>
              </a:r>
            </a:p>
          </p:txBody>
        </p:sp>
        <p:grpSp>
          <p:nvGrpSpPr>
            <p:cNvPr id="12" name="Group 11">
              <a:extLst>
                <a:ext uri="{FF2B5EF4-FFF2-40B4-BE49-F238E27FC236}">
                  <a16:creationId xmlns:a16="http://schemas.microsoft.com/office/drawing/2014/main" id="{A07F6F28-76F6-E489-C1BF-B1A902D3EB59}"/>
                </a:ext>
              </a:extLst>
            </p:cNvPr>
            <p:cNvGrpSpPr/>
            <p:nvPr/>
          </p:nvGrpSpPr>
          <p:grpSpPr>
            <a:xfrm>
              <a:off x="5277154" y="11160712"/>
              <a:ext cx="2818992" cy="923135"/>
              <a:chOff x="5466067" y="13106359"/>
              <a:chExt cx="2818992" cy="923135"/>
            </a:xfrm>
          </p:grpSpPr>
          <p:sp>
            <p:nvSpPr>
              <p:cNvPr id="10" name="TextBox 9">
                <a:extLst>
                  <a:ext uri="{FF2B5EF4-FFF2-40B4-BE49-F238E27FC236}">
                    <a16:creationId xmlns:a16="http://schemas.microsoft.com/office/drawing/2014/main" id="{30AFDD8F-6E7E-C766-D323-9FAA62223F96}"/>
                  </a:ext>
                </a:extLst>
              </p:cNvPr>
              <p:cNvSpPr txBox="1">
                <a:spLocks noChangeAspect="1"/>
              </p:cNvSpPr>
              <p:nvPr/>
            </p:nvSpPr>
            <p:spPr>
              <a:xfrm>
                <a:off x="5466067" y="13107563"/>
                <a:ext cx="2818992" cy="921931"/>
              </a:xfrm>
              <a:prstGeom prst="rect">
                <a:avLst/>
              </a:prstGeom>
              <a:noFill/>
            </p:spPr>
            <p:txBody>
              <a:bodyPr wrap="square" rtlCol="0">
                <a:spAutoFit/>
              </a:bodyPr>
              <a:lstStyle/>
              <a:p>
                <a:r>
                  <a:rPr lang="en-US" sz="6600" dirty="0">
                    <a:latin typeface="Arial" panose="020B0604020202020204" pitchFamily="34" charset="0"/>
                    <a:cs typeface="Arial" panose="020B0604020202020204" pitchFamily="34" charset="0"/>
                  </a:rPr>
                  <a:t>X</a:t>
                </a:r>
                <a:endParaRPr lang="en-US" sz="6600" dirty="0"/>
              </a:p>
            </p:txBody>
          </p:sp>
          <p:cxnSp>
            <p:nvCxnSpPr>
              <p:cNvPr id="11" name="Straight Connector 10">
                <a:extLst>
                  <a:ext uri="{FF2B5EF4-FFF2-40B4-BE49-F238E27FC236}">
                    <a16:creationId xmlns:a16="http://schemas.microsoft.com/office/drawing/2014/main" id="{4216B3B9-93F7-F8D4-F64F-3210B976D7F6}"/>
                  </a:ext>
                </a:extLst>
              </p:cNvPr>
              <p:cNvCxnSpPr>
                <a:cxnSpLocks noChangeAspect="1"/>
              </p:cNvCxnSpPr>
              <p:nvPr/>
            </p:nvCxnSpPr>
            <p:spPr>
              <a:xfrm>
                <a:off x="5527025" y="13106359"/>
                <a:ext cx="1498900" cy="2"/>
              </a:xfrm>
              <a:prstGeom prst="line">
                <a:avLst/>
              </a:prstGeom>
              <a:ln w="66675"/>
            </p:spPr>
            <p:style>
              <a:lnRef idx="1">
                <a:schemeClr val="dk1"/>
              </a:lnRef>
              <a:fillRef idx="0">
                <a:schemeClr val="dk1"/>
              </a:fillRef>
              <a:effectRef idx="0">
                <a:schemeClr val="dk1"/>
              </a:effectRef>
              <a:fontRef idx="minor">
                <a:schemeClr val="tx1"/>
              </a:fontRef>
            </p:style>
          </p:cxnSp>
        </p:grpSp>
      </p:grpSp>
      <p:cxnSp>
        <p:nvCxnSpPr>
          <p:cNvPr id="19" name="Straight Connector 18">
            <a:extLst>
              <a:ext uri="{FF2B5EF4-FFF2-40B4-BE49-F238E27FC236}">
                <a16:creationId xmlns:a16="http://schemas.microsoft.com/office/drawing/2014/main" id="{9579BC8F-1025-1EE6-9497-9C99F38BD635}"/>
              </a:ext>
            </a:extLst>
          </p:cNvPr>
          <p:cNvCxnSpPr>
            <a:cxnSpLocks/>
          </p:cNvCxnSpPr>
          <p:nvPr/>
        </p:nvCxnSpPr>
        <p:spPr>
          <a:xfrm>
            <a:off x="666952" y="3962400"/>
            <a:ext cx="23053270" cy="0"/>
          </a:xfrm>
          <a:prstGeom prst="line">
            <a:avLst/>
          </a:prstGeom>
          <a:ln w="66675"/>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BC80A09-7E23-EA9D-8812-D6F7C3DFDE12}"/>
              </a:ext>
            </a:extLst>
          </p:cNvPr>
          <p:cNvSpPr txBox="1"/>
          <p:nvPr/>
        </p:nvSpPr>
        <p:spPr>
          <a:xfrm>
            <a:off x="15226962" y="5939586"/>
            <a:ext cx="6110626" cy="923330"/>
          </a:xfrm>
          <a:prstGeom prst="rect">
            <a:avLst/>
          </a:prstGeom>
          <a:noFill/>
        </p:spPr>
        <p:txBody>
          <a:bodyPr wrap="square" rtlCol="0">
            <a:spAutoFit/>
          </a:bodyPr>
          <a:lstStyle/>
          <a:p>
            <a:r>
              <a:rPr lang="en-US" sz="5400" dirty="0"/>
              <a:t>“Greek Population”</a:t>
            </a:r>
          </a:p>
        </p:txBody>
      </p:sp>
      <p:sp>
        <p:nvSpPr>
          <p:cNvPr id="31" name="TextBox 30">
            <a:extLst>
              <a:ext uri="{FF2B5EF4-FFF2-40B4-BE49-F238E27FC236}">
                <a16:creationId xmlns:a16="http://schemas.microsoft.com/office/drawing/2014/main" id="{578C554C-E870-D43A-4E9D-2C8A9443C3B1}"/>
              </a:ext>
            </a:extLst>
          </p:cNvPr>
          <p:cNvSpPr txBox="1"/>
          <p:nvPr/>
        </p:nvSpPr>
        <p:spPr>
          <a:xfrm>
            <a:off x="15379362" y="4572000"/>
            <a:ext cx="6110626" cy="923330"/>
          </a:xfrm>
          <a:prstGeom prst="rect">
            <a:avLst/>
          </a:prstGeom>
          <a:noFill/>
        </p:spPr>
        <p:txBody>
          <a:bodyPr wrap="square" rtlCol="0">
            <a:spAutoFit/>
          </a:bodyPr>
          <a:lstStyle/>
          <a:p>
            <a:r>
              <a:rPr lang="en-US" sz="5400" dirty="0"/>
              <a:t>Or:</a:t>
            </a:r>
          </a:p>
        </p:txBody>
      </p:sp>
      <p:pic>
        <p:nvPicPr>
          <p:cNvPr id="32" name="Picture 2" descr="John Belushi, in character as the out of control party animal Bluto Blutarski, in the film that made him a superstar. Four years after the 1978 debut of Animal House, Belushi would be dead at the age of 33.">
            <a:extLst>
              <a:ext uri="{FF2B5EF4-FFF2-40B4-BE49-F238E27FC236}">
                <a16:creationId xmlns:a16="http://schemas.microsoft.com/office/drawing/2014/main" id="{A9437C8A-92B4-F27B-C7F8-78123B5F0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50" r="28375"/>
          <a:stretch>
            <a:fillRect/>
          </a:stretch>
        </p:blipFill>
        <p:spPr bwMode="auto">
          <a:xfrm>
            <a:off x="9121714" y="4352410"/>
            <a:ext cx="5583892" cy="866219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893703-E0E9-3899-85C1-33DEC6FA2A73}"/>
              </a:ext>
            </a:extLst>
          </p:cNvPr>
          <p:cNvSpPr txBox="1"/>
          <p:nvPr/>
        </p:nvSpPr>
        <p:spPr>
          <a:xfrm>
            <a:off x="15419402" y="7545091"/>
            <a:ext cx="6832585" cy="1661993"/>
          </a:xfrm>
          <a:prstGeom prst="rect">
            <a:avLst/>
          </a:prstGeom>
          <a:noFill/>
        </p:spPr>
        <p:txBody>
          <a:bodyPr wrap="square">
            <a:spAutoFit/>
          </a:bodyPr>
          <a:lstStyle/>
          <a:p>
            <a:r>
              <a:rPr lang="en-US" sz="5400" dirty="0"/>
              <a:t>Greek </a:t>
            </a:r>
            <a:r>
              <a:rPr lang="el-GR" sz="5400" dirty="0"/>
              <a:t>μ</a:t>
            </a:r>
            <a:r>
              <a:rPr lang="en-US" sz="5400" dirty="0"/>
              <a:t> : population</a:t>
            </a:r>
          </a:p>
          <a:p>
            <a:endParaRPr lang="en-US" sz="4800" dirty="0"/>
          </a:p>
        </p:txBody>
      </p:sp>
    </p:spTree>
    <p:extLst>
      <p:ext uri="{BB962C8B-B14F-4D97-AF65-F5344CB8AC3E}">
        <p14:creationId xmlns:p14="http://schemas.microsoft.com/office/powerpoint/2010/main" val="149142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6390-CCFF-F43E-7268-18909710FD4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708F32-249A-784E-37A7-8689F602DD4B}"/>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Formula for averaging (arithmetically)</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6" name="Footer Placeholder 3">
            <a:extLst>
              <a:ext uri="{FF2B5EF4-FFF2-40B4-BE49-F238E27FC236}">
                <a16:creationId xmlns:a16="http://schemas.microsoft.com/office/drawing/2014/main" id="{4B3AD50B-9755-F6E2-B411-9ABEBB6A296A}"/>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0549E785-2E90-B1AB-3893-9631A0EB1DDF}"/>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13</a:t>
            </a:fld>
            <a:endParaRPr lang="en-US" dirty="0"/>
          </a:p>
        </p:txBody>
      </p:sp>
      <p:sp>
        <p:nvSpPr>
          <p:cNvPr id="3" name="TextBox 2">
            <a:extLst>
              <a:ext uri="{FF2B5EF4-FFF2-40B4-BE49-F238E27FC236}">
                <a16:creationId xmlns:a16="http://schemas.microsoft.com/office/drawing/2014/main" id="{3AEDF71B-D6C1-7022-0A60-00F54ECB0AB3}"/>
              </a:ext>
            </a:extLst>
          </p:cNvPr>
          <p:cNvSpPr txBox="1"/>
          <p:nvPr/>
        </p:nvSpPr>
        <p:spPr>
          <a:xfrm>
            <a:off x="734780" y="2435412"/>
            <a:ext cx="16383000" cy="754053"/>
          </a:xfrm>
          <a:prstGeom prst="rect">
            <a:avLst/>
          </a:prstGeom>
          <a:noFill/>
        </p:spPr>
        <p:txBody>
          <a:bodyPr wrap="square" rtlCol="0">
            <a:spAutoFit/>
          </a:bodyPr>
          <a:lstStyle/>
          <a:p>
            <a:r>
              <a:rPr lang="en-US" dirty="0"/>
              <a:t>Calculate the average daily balance for the 1</a:t>
            </a:r>
            <a:r>
              <a:rPr lang="en-US" baseline="30000" dirty="0"/>
              <a:t>st</a:t>
            </a:r>
            <a:r>
              <a:rPr lang="en-US" dirty="0"/>
              <a:t> week of 2026</a:t>
            </a:r>
          </a:p>
        </p:txBody>
      </p:sp>
      <p:graphicFrame>
        <p:nvGraphicFramePr>
          <p:cNvPr id="7" name="Table 6">
            <a:extLst>
              <a:ext uri="{FF2B5EF4-FFF2-40B4-BE49-F238E27FC236}">
                <a16:creationId xmlns:a16="http://schemas.microsoft.com/office/drawing/2014/main" id="{861F2AE9-B005-B1C2-3D69-D908B1E96EB1}"/>
              </a:ext>
            </a:extLst>
          </p:cNvPr>
          <p:cNvGraphicFramePr>
            <a:graphicFrameLocks noGrp="1"/>
          </p:cNvGraphicFramePr>
          <p:nvPr>
            <p:extLst>
              <p:ext uri="{D42A27DB-BD31-4B8C-83A1-F6EECF244321}">
                <p14:modId xmlns:p14="http://schemas.microsoft.com/office/powerpoint/2010/main" val="179270936"/>
              </p:ext>
            </p:extLst>
          </p:nvPr>
        </p:nvGraphicFramePr>
        <p:xfrm>
          <a:off x="288811" y="4082711"/>
          <a:ext cx="15851101" cy="1569660"/>
        </p:xfrm>
        <a:graphic>
          <a:graphicData uri="http://schemas.openxmlformats.org/drawingml/2006/table">
            <a:tbl>
              <a:tblPr firstRow="1"/>
              <a:tblGrid>
                <a:gridCol w="3002632">
                  <a:extLst>
                    <a:ext uri="{9D8B030D-6E8A-4147-A177-3AD203B41FA5}">
                      <a16:colId xmlns:a16="http://schemas.microsoft.com/office/drawing/2014/main" val="2260275426"/>
                    </a:ext>
                  </a:extLst>
                </a:gridCol>
                <a:gridCol w="2513830">
                  <a:extLst>
                    <a:ext uri="{9D8B030D-6E8A-4147-A177-3AD203B41FA5}">
                      <a16:colId xmlns:a16="http://schemas.microsoft.com/office/drawing/2014/main" val="784524179"/>
                    </a:ext>
                  </a:extLst>
                </a:gridCol>
                <a:gridCol w="2708165">
                  <a:extLst>
                    <a:ext uri="{9D8B030D-6E8A-4147-A177-3AD203B41FA5}">
                      <a16:colId xmlns:a16="http://schemas.microsoft.com/office/drawing/2014/main" val="1076917941"/>
                    </a:ext>
                  </a:extLst>
                </a:gridCol>
                <a:gridCol w="2467388">
                  <a:extLst>
                    <a:ext uri="{9D8B030D-6E8A-4147-A177-3AD203B41FA5}">
                      <a16:colId xmlns:a16="http://schemas.microsoft.com/office/drawing/2014/main" val="1208399521"/>
                    </a:ext>
                  </a:extLst>
                </a:gridCol>
                <a:gridCol w="2392619">
                  <a:extLst>
                    <a:ext uri="{9D8B030D-6E8A-4147-A177-3AD203B41FA5}">
                      <a16:colId xmlns:a16="http://schemas.microsoft.com/office/drawing/2014/main" val="2474901255"/>
                    </a:ext>
                  </a:extLst>
                </a:gridCol>
                <a:gridCol w="2766467">
                  <a:extLst>
                    <a:ext uri="{9D8B030D-6E8A-4147-A177-3AD203B41FA5}">
                      <a16:colId xmlns:a16="http://schemas.microsoft.com/office/drawing/2014/main" val="1279941123"/>
                    </a:ext>
                  </a:extLst>
                </a:gridCol>
              </a:tblGrid>
              <a:tr h="776373">
                <a:tc>
                  <a:txBody>
                    <a:bodyPr/>
                    <a:lstStyle/>
                    <a:p>
                      <a:pPr lvl="0" algn="l" rtl="0" fontAlgn="ctr">
                        <a:buNone/>
                      </a:pPr>
                      <a:r>
                        <a:rPr lang="en-US" sz="3200" b="1" i="0" u="none" strike="noStrike" dirty="0">
                          <a:solidFill>
                            <a:srgbClr val="FFFFFF"/>
                          </a:solidFill>
                          <a:effectLst/>
                          <a:latin typeface="Arial" panose="020B0604020202020204" pitchFamily="34" charset="0"/>
                        </a:rPr>
                        <a:t>  Date</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1/5/2026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1/6/2026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1/7/2026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1/8/2026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1/9/2026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extLst>
                  <a:ext uri="{0D108BD9-81ED-4DB2-BD59-A6C34878D82A}">
                    <a16:rowId xmlns:a16="http://schemas.microsoft.com/office/drawing/2014/main" val="1775085019"/>
                  </a:ext>
                </a:extLst>
              </a:tr>
              <a:tr h="793287">
                <a:tc>
                  <a:txBody>
                    <a:bodyPr/>
                    <a:lstStyle/>
                    <a:p>
                      <a:pPr lvl="0" algn="l" rtl="0" fontAlgn="ctr">
                        <a:buNone/>
                      </a:pPr>
                      <a:r>
                        <a:rPr lang="en-US" sz="3200" b="0" i="0" u="none" strike="noStrike" dirty="0">
                          <a:solidFill>
                            <a:srgbClr val="4A2A7C"/>
                          </a:solidFill>
                          <a:effectLst/>
                          <a:latin typeface="Arial" panose="020B0604020202020204" pitchFamily="34" charset="0"/>
                        </a:rPr>
                        <a:t>  Balance ($)</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144,529</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148,337</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150,041</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140,645</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142,890</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extLst>
                  <a:ext uri="{0D108BD9-81ED-4DB2-BD59-A6C34878D82A}">
                    <a16:rowId xmlns:a16="http://schemas.microsoft.com/office/drawing/2014/main" val="2382995915"/>
                  </a:ext>
                </a:extLst>
              </a:tr>
            </a:tbl>
          </a:graphicData>
        </a:graphic>
      </p:graphicFrame>
      <p:grpSp>
        <p:nvGrpSpPr>
          <p:cNvPr id="15" name="Group 14">
            <a:extLst>
              <a:ext uri="{FF2B5EF4-FFF2-40B4-BE49-F238E27FC236}">
                <a16:creationId xmlns:a16="http://schemas.microsoft.com/office/drawing/2014/main" id="{6EC80A59-4E73-E080-71E8-FDBB88C741C5}"/>
              </a:ext>
            </a:extLst>
          </p:cNvPr>
          <p:cNvGrpSpPr/>
          <p:nvPr/>
        </p:nvGrpSpPr>
        <p:grpSpPr>
          <a:xfrm>
            <a:off x="288811" y="6367708"/>
            <a:ext cx="6588360" cy="4704821"/>
            <a:chOff x="12931316" y="781248"/>
            <a:chExt cx="10508845" cy="6508826"/>
          </a:xfrm>
        </p:grpSpPr>
        <p:grpSp>
          <p:nvGrpSpPr>
            <p:cNvPr id="16" name="Group 15">
              <a:extLst>
                <a:ext uri="{FF2B5EF4-FFF2-40B4-BE49-F238E27FC236}">
                  <a16:creationId xmlns:a16="http://schemas.microsoft.com/office/drawing/2014/main" id="{58B2EFF9-306D-84D1-360A-5FF3E64FF039}"/>
                </a:ext>
              </a:extLst>
            </p:cNvPr>
            <p:cNvGrpSpPr/>
            <p:nvPr/>
          </p:nvGrpSpPr>
          <p:grpSpPr>
            <a:xfrm>
              <a:off x="12931316" y="781248"/>
              <a:ext cx="10508845" cy="6508826"/>
              <a:chOff x="1577516" y="781248"/>
              <a:chExt cx="10508845" cy="6508826"/>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8B45710-1215-F76D-E72F-A42B433546D1}"/>
                      </a:ext>
                    </a:extLst>
                  </p:cNvPr>
                  <p:cNvSpPr txBox="1"/>
                  <p:nvPr/>
                </p:nvSpPr>
                <p:spPr>
                  <a:xfrm>
                    <a:off x="3609154" y="781248"/>
                    <a:ext cx="8477207" cy="34615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8000" i="1" smtClean="0">
                                  <a:latin typeface="Cambria Math" panose="02040503050406030204" pitchFamily="18" charset="0"/>
                                </a:rPr>
                              </m:ctrlPr>
                            </m:naryPr>
                            <m:sub>
                              <m:r>
                                <m:rPr>
                                  <m:brk m:alnAt="23"/>
                                </m:rPr>
                                <a:rPr lang="en-US" sz="8000" b="0" i="1" smtClean="0">
                                  <a:latin typeface="Cambria Math" panose="02040503050406030204" pitchFamily="18" charset="0"/>
                                </a:rPr>
                                <m:t>𝑖</m:t>
                              </m:r>
                              <m:r>
                                <a:rPr lang="en-US" sz="8000" b="0" i="1" smtClean="0">
                                  <a:latin typeface="Cambria Math" panose="02040503050406030204" pitchFamily="18" charset="0"/>
                                </a:rPr>
                                <m:t>=1</m:t>
                              </m:r>
                            </m:sub>
                            <m:sup>
                              <m:r>
                                <a:rPr lang="en-US" sz="8000" b="0" i="1" smtClean="0">
                                  <a:latin typeface="Cambria Math" panose="02040503050406030204" pitchFamily="18" charset="0"/>
                                </a:rPr>
                                <m:t>𝑛</m:t>
                              </m:r>
                            </m:sup>
                            <m:e>
                              <m:r>
                                <a:rPr lang="en-US" sz="8000" b="0" i="1" smtClean="0">
                                  <a:latin typeface="Cambria Math" panose="02040503050406030204" pitchFamily="18" charset="0"/>
                                </a:rPr>
                                <m:t>𝑥</m:t>
                              </m:r>
                              <m:r>
                                <a:rPr lang="en-US" sz="8000" b="0" i="1" baseline="-25000" smtClean="0">
                                  <a:latin typeface="Cambria Math" panose="02040503050406030204" pitchFamily="18" charset="0"/>
                                </a:rPr>
                                <m:t>𝑖</m:t>
                              </m:r>
                            </m:e>
                          </m:nary>
                        </m:oMath>
                      </m:oMathPara>
                    </a14:m>
                    <a:endParaRPr lang="en-US" sz="8000" dirty="0"/>
                  </a:p>
                </p:txBody>
              </p:sp>
            </mc:Choice>
            <mc:Fallback xmlns="">
              <p:sp>
                <p:nvSpPr>
                  <p:cNvPr id="18" name="TextBox 17">
                    <a:extLst>
                      <a:ext uri="{FF2B5EF4-FFF2-40B4-BE49-F238E27FC236}">
                        <a16:creationId xmlns:a16="http://schemas.microsoft.com/office/drawing/2014/main" id="{B8B45710-1215-F76D-E72F-A42B433546D1}"/>
                      </a:ext>
                    </a:extLst>
                  </p:cNvPr>
                  <p:cNvSpPr txBox="1">
                    <a:spLocks noRot="1" noChangeAspect="1" noMove="1" noResize="1" noEditPoints="1" noAdjustHandles="1" noChangeArrowheads="1" noChangeShapeType="1" noTextEdit="1"/>
                  </p:cNvSpPr>
                  <p:nvPr/>
                </p:nvSpPr>
                <p:spPr>
                  <a:xfrm>
                    <a:off x="3609154" y="781248"/>
                    <a:ext cx="8477207" cy="3461589"/>
                  </a:xfrm>
                  <a:prstGeom prst="rect">
                    <a:avLst/>
                  </a:prstGeom>
                  <a:blipFill>
                    <a:blip r:embed="rId3"/>
                    <a:stretch>
                      <a:fillRect b="-33171"/>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7A9ABA66-CEE5-6F77-4C9E-52B2A1AE0198}"/>
                  </a:ext>
                </a:extLst>
              </p:cNvPr>
              <p:cNvCxnSpPr/>
              <p:nvPr/>
            </p:nvCxnSpPr>
            <p:spPr>
              <a:xfrm>
                <a:off x="5091748" y="5791200"/>
                <a:ext cx="4297680" cy="0"/>
              </a:xfrm>
              <a:prstGeom prst="line">
                <a:avLst/>
              </a:prstGeom>
              <a:ln w="66675"/>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C43D6AC-16A1-65AF-0A80-2257C4182BE3}"/>
                  </a:ext>
                </a:extLst>
              </p:cNvPr>
              <p:cNvSpPr txBox="1"/>
              <p:nvPr/>
            </p:nvSpPr>
            <p:spPr>
              <a:xfrm>
                <a:off x="6699170" y="5720414"/>
                <a:ext cx="1570899" cy="1569660"/>
              </a:xfrm>
              <a:prstGeom prst="rect">
                <a:avLst/>
              </a:prstGeom>
              <a:noFill/>
            </p:spPr>
            <p:txBody>
              <a:bodyPr wrap="square" rtlCol="0">
                <a:spAutoFit/>
              </a:bodyPr>
              <a:lstStyle/>
              <a:p>
                <a:r>
                  <a:rPr lang="en-US" sz="9600" i="1" dirty="0"/>
                  <a:t>n</a:t>
                </a:r>
                <a:endParaRPr lang="en-US" sz="5400" i="1" dirty="0"/>
              </a:p>
            </p:txBody>
          </p:sp>
          <p:sp>
            <p:nvSpPr>
              <p:cNvPr id="21" name="TextBox 20">
                <a:extLst>
                  <a:ext uri="{FF2B5EF4-FFF2-40B4-BE49-F238E27FC236}">
                    <a16:creationId xmlns:a16="http://schemas.microsoft.com/office/drawing/2014/main" id="{85A87B52-AAF7-915C-F710-BF384449932A}"/>
                  </a:ext>
                </a:extLst>
              </p:cNvPr>
              <p:cNvSpPr txBox="1"/>
              <p:nvPr/>
            </p:nvSpPr>
            <p:spPr>
              <a:xfrm>
                <a:off x="1577516" y="4762731"/>
                <a:ext cx="3368423" cy="219331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X</a:t>
                </a:r>
                <a:r>
                  <a:rPr lang="en-US" sz="9600" dirty="0"/>
                  <a:t> =</a:t>
                </a:r>
              </a:p>
            </p:txBody>
          </p:sp>
        </p:grpSp>
        <p:cxnSp>
          <p:nvCxnSpPr>
            <p:cNvPr id="17" name="Straight Connector 16">
              <a:extLst>
                <a:ext uri="{FF2B5EF4-FFF2-40B4-BE49-F238E27FC236}">
                  <a16:creationId xmlns:a16="http://schemas.microsoft.com/office/drawing/2014/main" id="{16FA6556-B7C8-DAA2-86FE-D945CB35B0CA}"/>
                </a:ext>
              </a:extLst>
            </p:cNvPr>
            <p:cNvCxnSpPr>
              <a:cxnSpLocks/>
            </p:cNvCxnSpPr>
            <p:nvPr/>
          </p:nvCxnSpPr>
          <p:spPr>
            <a:xfrm>
              <a:off x="13429696" y="4802958"/>
              <a:ext cx="769122" cy="0"/>
            </a:xfrm>
            <a:prstGeom prst="line">
              <a:avLst/>
            </a:prstGeom>
            <a:ln w="66675"/>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id="{A271C5C6-77CE-E020-385F-27B1388B98BD}"/>
              </a:ext>
            </a:extLst>
          </p:cNvPr>
          <p:cNvSpPr txBox="1"/>
          <p:nvPr/>
        </p:nvSpPr>
        <p:spPr>
          <a:xfrm>
            <a:off x="17109662" y="3858565"/>
            <a:ext cx="7277513" cy="2349361"/>
          </a:xfrm>
          <a:prstGeom prst="rect">
            <a:avLst/>
          </a:prstGeom>
          <a:noFill/>
        </p:spPr>
        <p:txBody>
          <a:bodyPr wrap="square" rtlCol="0">
            <a:spAutoFit/>
          </a:bodyPr>
          <a:lstStyle/>
          <a:p>
            <a:r>
              <a:rPr lang="en-US" sz="4000" dirty="0"/>
              <a:t>x : Balance</a:t>
            </a:r>
          </a:p>
          <a:p>
            <a:r>
              <a:rPr lang="en-US" sz="4000" dirty="0" err="1"/>
              <a:t>i</a:t>
            </a:r>
            <a:r>
              <a:rPr lang="en-US" sz="4000" dirty="0"/>
              <a:t> : Designates balance (1-5)</a:t>
            </a:r>
          </a:p>
          <a:p>
            <a:r>
              <a:rPr lang="en-US" sz="4000" dirty="0"/>
              <a:t>n : Count = 5</a:t>
            </a:r>
          </a:p>
          <a:p>
            <a:endParaRPr lang="en-US" sz="4000" baseline="30000"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2814F3C-6157-7A4D-8FE0-0240A07899AD}"/>
                  </a:ext>
                </a:extLst>
              </p:cNvPr>
              <p:cNvSpPr txBox="1"/>
              <p:nvPr/>
            </p:nvSpPr>
            <p:spPr>
              <a:xfrm>
                <a:off x="7240588" y="6350845"/>
                <a:ext cx="8017825" cy="16688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 </m:t>
                      </m:r>
                      <m:f>
                        <m:fPr>
                          <m:ctrlPr>
                            <a:rPr lang="en-US" sz="6000" i="1" smtClean="0">
                              <a:latin typeface="Cambria Math" panose="02040503050406030204" pitchFamily="18" charset="0"/>
                            </a:rPr>
                          </m:ctrlPr>
                        </m:fPr>
                        <m:num>
                          <m:r>
                            <m:rPr>
                              <m:nor/>
                            </m:rPr>
                            <a:rPr lang="en-US" sz="6000" b="0" i="0" smtClean="0">
                              <a:latin typeface="Cambria Math" panose="02040503050406030204" pitchFamily="18" charset="0"/>
                            </a:rPr>
                            <m:t>x</m:t>
                          </m:r>
                          <m:r>
                            <m:rPr>
                              <m:nor/>
                            </m:rPr>
                            <a:rPr lang="en-US" sz="6000" baseline="-25000" dirty="0"/>
                            <m:t>1</m:t>
                          </m:r>
                          <m:r>
                            <m:rPr>
                              <m:nor/>
                            </m:rPr>
                            <a:rPr lang="en-US" sz="6000" dirty="0"/>
                            <m:t> + </m:t>
                          </m:r>
                          <m:r>
                            <m:rPr>
                              <m:nor/>
                            </m:rPr>
                            <a:rPr lang="en-US" sz="6000" dirty="0"/>
                            <m:t>x</m:t>
                          </m:r>
                          <m:r>
                            <m:rPr>
                              <m:nor/>
                            </m:rPr>
                            <a:rPr lang="en-US" sz="6000" baseline="-25000" dirty="0"/>
                            <m:t>2</m:t>
                          </m:r>
                          <m:r>
                            <m:rPr>
                              <m:nor/>
                            </m:rPr>
                            <a:rPr lang="en-US" sz="6000" dirty="0"/>
                            <m:t> + </m:t>
                          </m:r>
                          <m:r>
                            <m:rPr>
                              <m:nor/>
                            </m:rPr>
                            <a:rPr lang="en-US" sz="6000" dirty="0"/>
                            <m:t>x</m:t>
                          </m:r>
                          <m:r>
                            <m:rPr>
                              <m:nor/>
                            </m:rPr>
                            <a:rPr lang="en-US" sz="6000" baseline="-25000" dirty="0"/>
                            <m:t>3</m:t>
                          </m:r>
                          <m:r>
                            <m:rPr>
                              <m:nor/>
                            </m:rPr>
                            <a:rPr lang="en-US" sz="6000" dirty="0"/>
                            <m:t> + </m:t>
                          </m:r>
                          <m:r>
                            <m:rPr>
                              <m:nor/>
                            </m:rPr>
                            <a:rPr lang="en-US" sz="6000" dirty="0"/>
                            <m:t>x</m:t>
                          </m:r>
                          <m:r>
                            <m:rPr>
                              <m:nor/>
                            </m:rPr>
                            <a:rPr lang="en-US" sz="6000" baseline="-25000" dirty="0"/>
                            <m:t>4</m:t>
                          </m:r>
                          <m:r>
                            <m:rPr>
                              <m:nor/>
                            </m:rPr>
                            <a:rPr lang="en-US" sz="6000" dirty="0"/>
                            <m:t> + </m:t>
                          </m:r>
                          <m:r>
                            <m:rPr>
                              <m:nor/>
                            </m:rPr>
                            <a:rPr lang="en-US" sz="6000" dirty="0"/>
                            <m:t>x</m:t>
                          </m:r>
                          <m:r>
                            <m:rPr>
                              <m:nor/>
                            </m:rPr>
                            <a:rPr lang="en-US" sz="6000" baseline="-25000" dirty="0"/>
                            <m:t>5</m:t>
                          </m:r>
                        </m:num>
                        <m:den>
                          <m:r>
                            <a:rPr lang="en-US" sz="6000" b="0" i="1" smtClean="0">
                              <a:latin typeface="Cambria Math" panose="02040503050406030204" pitchFamily="18" charset="0"/>
                            </a:rPr>
                            <m:t>𝑛</m:t>
                          </m:r>
                        </m:den>
                      </m:f>
                    </m:oMath>
                  </m:oMathPara>
                </a14:m>
                <a:endParaRPr lang="en-US" sz="6000" dirty="0"/>
              </a:p>
            </p:txBody>
          </p:sp>
        </mc:Choice>
        <mc:Fallback xmlns="">
          <p:sp>
            <p:nvSpPr>
              <p:cNvPr id="24" name="TextBox 23">
                <a:extLst>
                  <a:ext uri="{FF2B5EF4-FFF2-40B4-BE49-F238E27FC236}">
                    <a16:creationId xmlns:a16="http://schemas.microsoft.com/office/drawing/2014/main" id="{22814F3C-6157-7A4D-8FE0-0240A07899AD}"/>
                  </a:ext>
                </a:extLst>
              </p:cNvPr>
              <p:cNvSpPr txBox="1">
                <a:spLocks noRot="1" noChangeAspect="1" noMove="1" noResize="1" noEditPoints="1" noAdjustHandles="1" noChangeArrowheads="1" noChangeShapeType="1" noTextEdit="1"/>
              </p:cNvSpPr>
              <p:nvPr/>
            </p:nvSpPr>
            <p:spPr>
              <a:xfrm>
                <a:off x="7240588" y="6350845"/>
                <a:ext cx="8017825" cy="166885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FA0BEB-678C-74CD-304E-BA6D55DB6A05}"/>
                  </a:ext>
                </a:extLst>
              </p:cNvPr>
              <p:cNvSpPr txBox="1"/>
              <p:nvPr/>
            </p:nvSpPr>
            <p:spPr>
              <a:xfrm>
                <a:off x="6507020" y="8797282"/>
                <a:ext cx="18411968" cy="15920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 </m:t>
                      </m:r>
                      <m:f>
                        <m:fPr>
                          <m:ctrlPr>
                            <a:rPr lang="en-US" sz="5400" i="1" smtClean="0">
                              <a:latin typeface="Cambria Math" panose="02040503050406030204" pitchFamily="18" charset="0"/>
                            </a:rPr>
                          </m:ctrlPr>
                        </m:fPr>
                        <m:num>
                          <m:r>
                            <m:rPr>
                              <m:nor/>
                            </m:rPr>
                            <a:rPr lang="en-US" sz="5400" dirty="0"/>
                            <m:t> </m:t>
                          </m:r>
                          <m:r>
                            <m:rPr>
                              <m:nor/>
                            </m:rPr>
                            <a:rPr lang="en-US" sz="5400" b="0" i="0" dirty="0" smtClean="0"/>
                            <m:t>144,529 + 148,337 + 150,041 + 140,645 + 142,890</m:t>
                          </m:r>
                        </m:num>
                        <m:den>
                          <m:r>
                            <a:rPr lang="en-US" sz="5400" b="0" i="1" smtClean="0">
                              <a:latin typeface="Cambria Math" panose="02040503050406030204" pitchFamily="18" charset="0"/>
                            </a:rPr>
                            <m:t>5</m:t>
                          </m:r>
                        </m:den>
                      </m:f>
                    </m:oMath>
                  </m:oMathPara>
                </a14:m>
                <a:endParaRPr lang="en-US" sz="5400" dirty="0"/>
              </a:p>
            </p:txBody>
          </p:sp>
        </mc:Choice>
        <mc:Fallback xmlns="">
          <p:sp>
            <p:nvSpPr>
              <p:cNvPr id="25" name="TextBox 24">
                <a:extLst>
                  <a:ext uri="{FF2B5EF4-FFF2-40B4-BE49-F238E27FC236}">
                    <a16:creationId xmlns:a16="http://schemas.microsoft.com/office/drawing/2014/main" id="{31FA0BEB-678C-74CD-304E-BA6D55DB6A05}"/>
                  </a:ext>
                </a:extLst>
              </p:cNvPr>
              <p:cNvSpPr txBox="1">
                <a:spLocks noRot="1" noChangeAspect="1" noMove="1" noResize="1" noEditPoints="1" noAdjustHandles="1" noChangeArrowheads="1" noChangeShapeType="1" noTextEdit="1"/>
              </p:cNvSpPr>
              <p:nvPr/>
            </p:nvSpPr>
            <p:spPr>
              <a:xfrm>
                <a:off x="6507020" y="8797282"/>
                <a:ext cx="18411968" cy="15920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8A322E3-09C0-3063-DD5D-21CF62889C60}"/>
                  </a:ext>
                </a:extLst>
              </p:cNvPr>
              <p:cNvSpPr txBox="1"/>
              <p:nvPr/>
            </p:nvSpPr>
            <p:spPr>
              <a:xfrm>
                <a:off x="5640387" y="11255466"/>
                <a:ext cx="8017825"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7200" b="1" i="1" smtClean="0">
                          <a:latin typeface="Cambria Math" panose="02040503050406030204" pitchFamily="18" charset="0"/>
                        </a:rPr>
                        <m:t>=</m:t>
                      </m:r>
                      <m:r>
                        <a:rPr lang="en-US" sz="7200" b="1" i="1" smtClean="0">
                          <a:latin typeface="Cambria Math" panose="02040503050406030204" pitchFamily="18" charset="0"/>
                        </a:rPr>
                        <m:t>𝟏𝟒𝟓</m:t>
                      </m:r>
                      <m:r>
                        <a:rPr lang="en-US" sz="7200" b="1" i="1" smtClean="0">
                          <a:latin typeface="Cambria Math" panose="02040503050406030204" pitchFamily="18" charset="0"/>
                        </a:rPr>
                        <m:t>,</m:t>
                      </m:r>
                      <m:r>
                        <a:rPr lang="en-US" sz="7200" b="1" i="1" smtClean="0">
                          <a:latin typeface="Cambria Math" panose="02040503050406030204" pitchFamily="18" charset="0"/>
                        </a:rPr>
                        <m:t>𝟐𝟖𝟗</m:t>
                      </m:r>
                    </m:oMath>
                  </m:oMathPara>
                </a14:m>
                <a:endParaRPr lang="en-US" sz="7200" b="1" dirty="0"/>
              </a:p>
            </p:txBody>
          </p:sp>
        </mc:Choice>
        <mc:Fallback xmlns="">
          <p:sp>
            <p:nvSpPr>
              <p:cNvPr id="26" name="TextBox 25">
                <a:extLst>
                  <a:ext uri="{FF2B5EF4-FFF2-40B4-BE49-F238E27FC236}">
                    <a16:creationId xmlns:a16="http://schemas.microsoft.com/office/drawing/2014/main" id="{B8A322E3-09C0-3063-DD5D-21CF62889C60}"/>
                  </a:ext>
                </a:extLst>
              </p:cNvPr>
              <p:cNvSpPr txBox="1">
                <a:spLocks noRot="1" noChangeAspect="1" noMove="1" noResize="1" noEditPoints="1" noAdjustHandles="1" noChangeArrowheads="1" noChangeShapeType="1" noTextEdit="1"/>
              </p:cNvSpPr>
              <p:nvPr/>
            </p:nvSpPr>
            <p:spPr>
              <a:xfrm>
                <a:off x="5640387" y="11255466"/>
                <a:ext cx="8017825" cy="110799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885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51C3F-666C-B032-910B-0C97D854624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951EC44-11E5-42DF-F388-E0C705E9C4F9}"/>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Averaging in excel</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6" name="Footer Placeholder 3">
            <a:extLst>
              <a:ext uri="{FF2B5EF4-FFF2-40B4-BE49-F238E27FC236}">
                <a16:creationId xmlns:a16="http://schemas.microsoft.com/office/drawing/2014/main" id="{4059AFB1-172F-EFE6-3EDC-53CCD5D13104}"/>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2AD7B9C9-A6A7-C8C4-0FC3-574E6FC1C54C}"/>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14</a:t>
            </a:fld>
            <a:endParaRPr lang="en-US" dirty="0"/>
          </a:p>
        </p:txBody>
      </p:sp>
      <p:sp>
        <p:nvSpPr>
          <p:cNvPr id="3" name="TextBox 2">
            <a:extLst>
              <a:ext uri="{FF2B5EF4-FFF2-40B4-BE49-F238E27FC236}">
                <a16:creationId xmlns:a16="http://schemas.microsoft.com/office/drawing/2014/main" id="{4BC5341A-1F79-4D07-CC31-06807A5D1586}"/>
              </a:ext>
            </a:extLst>
          </p:cNvPr>
          <p:cNvSpPr txBox="1"/>
          <p:nvPr/>
        </p:nvSpPr>
        <p:spPr>
          <a:xfrm>
            <a:off x="987912" y="2246618"/>
            <a:ext cx="16383000" cy="769441"/>
          </a:xfrm>
          <a:prstGeom prst="rect">
            <a:avLst/>
          </a:prstGeom>
          <a:noFill/>
        </p:spPr>
        <p:txBody>
          <a:bodyPr wrap="square" rtlCol="0">
            <a:spAutoFit/>
          </a:bodyPr>
          <a:lstStyle/>
          <a:p>
            <a:r>
              <a:rPr lang="en-US" sz="4400" dirty="0"/>
              <a:t>Calculate the average daily balance for the 1</a:t>
            </a:r>
            <a:r>
              <a:rPr lang="en-US" sz="4400" baseline="30000" dirty="0"/>
              <a:t>st</a:t>
            </a:r>
            <a:r>
              <a:rPr lang="en-US" sz="4400" dirty="0"/>
              <a:t> week of 2026</a:t>
            </a:r>
          </a:p>
        </p:txBody>
      </p:sp>
      <p:cxnSp>
        <p:nvCxnSpPr>
          <p:cNvPr id="9" name="Straight Connector 8">
            <a:extLst>
              <a:ext uri="{FF2B5EF4-FFF2-40B4-BE49-F238E27FC236}">
                <a16:creationId xmlns:a16="http://schemas.microsoft.com/office/drawing/2014/main" id="{7677C769-28F1-8025-8E8D-C2198CE61303}"/>
              </a:ext>
            </a:extLst>
          </p:cNvPr>
          <p:cNvCxnSpPr/>
          <p:nvPr/>
        </p:nvCxnSpPr>
        <p:spPr>
          <a:xfrm>
            <a:off x="611187" y="5715000"/>
            <a:ext cx="23012401"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descr="Screenshot of the formula used for finding the average for the values shown in this slide. The formula is &quot;=AVERAGE(B2:F2)&quot; which yields the result 145,288.">
            <a:extLst>
              <a:ext uri="{FF2B5EF4-FFF2-40B4-BE49-F238E27FC236}">
                <a16:creationId xmlns:a16="http://schemas.microsoft.com/office/drawing/2014/main" id="{FC469A20-C7B6-45DE-62A3-EE8E12C5D772}"/>
              </a:ext>
            </a:extLst>
          </p:cNvPr>
          <p:cNvPicPr>
            <a:picLocks noChangeAspect="1"/>
          </p:cNvPicPr>
          <p:nvPr/>
        </p:nvPicPr>
        <p:blipFill>
          <a:blip r:embed="rId3"/>
          <a:stretch>
            <a:fillRect/>
          </a:stretch>
        </p:blipFill>
        <p:spPr>
          <a:xfrm>
            <a:off x="1658264" y="7931614"/>
            <a:ext cx="21070646" cy="3859867"/>
          </a:xfrm>
          <a:prstGeom prst="rect">
            <a:avLst/>
          </a:prstGeom>
        </p:spPr>
      </p:pic>
      <p:sp>
        <p:nvSpPr>
          <p:cNvPr id="11" name="TextBox 10">
            <a:extLst>
              <a:ext uri="{FF2B5EF4-FFF2-40B4-BE49-F238E27FC236}">
                <a16:creationId xmlns:a16="http://schemas.microsoft.com/office/drawing/2014/main" id="{DE371063-5FD1-C354-D0F4-213E0B7169C7}"/>
              </a:ext>
            </a:extLst>
          </p:cNvPr>
          <p:cNvSpPr txBox="1"/>
          <p:nvPr/>
        </p:nvSpPr>
        <p:spPr>
          <a:xfrm>
            <a:off x="987912" y="6431533"/>
            <a:ext cx="16383000" cy="830997"/>
          </a:xfrm>
          <a:prstGeom prst="rect">
            <a:avLst/>
          </a:prstGeom>
          <a:noFill/>
        </p:spPr>
        <p:txBody>
          <a:bodyPr wrap="square" rtlCol="0">
            <a:spAutoFit/>
          </a:bodyPr>
          <a:lstStyle/>
          <a:p>
            <a:r>
              <a:rPr lang="en-US" sz="4800" dirty="0"/>
              <a:t>Use the ‘Average’ function in Excel:</a:t>
            </a:r>
          </a:p>
        </p:txBody>
      </p:sp>
      <p:graphicFrame>
        <p:nvGraphicFramePr>
          <p:cNvPr id="4" name="Table 3">
            <a:extLst>
              <a:ext uri="{FF2B5EF4-FFF2-40B4-BE49-F238E27FC236}">
                <a16:creationId xmlns:a16="http://schemas.microsoft.com/office/drawing/2014/main" id="{0420CFF4-2ED5-7DC9-10BA-FD17B33FD5B7}"/>
              </a:ext>
            </a:extLst>
          </p:cNvPr>
          <p:cNvGraphicFramePr>
            <a:graphicFrameLocks noGrp="1"/>
          </p:cNvGraphicFramePr>
          <p:nvPr>
            <p:extLst>
              <p:ext uri="{D42A27DB-BD31-4B8C-83A1-F6EECF244321}">
                <p14:modId xmlns:p14="http://schemas.microsoft.com/office/powerpoint/2010/main" val="4020447036"/>
              </p:ext>
            </p:extLst>
          </p:nvPr>
        </p:nvGraphicFramePr>
        <p:xfrm>
          <a:off x="2815961" y="3476256"/>
          <a:ext cx="15851101" cy="1569660"/>
        </p:xfrm>
        <a:graphic>
          <a:graphicData uri="http://schemas.openxmlformats.org/drawingml/2006/table">
            <a:tbl>
              <a:tblPr firstRow="1"/>
              <a:tblGrid>
                <a:gridCol w="3002632">
                  <a:extLst>
                    <a:ext uri="{9D8B030D-6E8A-4147-A177-3AD203B41FA5}">
                      <a16:colId xmlns:a16="http://schemas.microsoft.com/office/drawing/2014/main" val="2260275426"/>
                    </a:ext>
                  </a:extLst>
                </a:gridCol>
                <a:gridCol w="2513830">
                  <a:extLst>
                    <a:ext uri="{9D8B030D-6E8A-4147-A177-3AD203B41FA5}">
                      <a16:colId xmlns:a16="http://schemas.microsoft.com/office/drawing/2014/main" val="784524179"/>
                    </a:ext>
                  </a:extLst>
                </a:gridCol>
                <a:gridCol w="2708165">
                  <a:extLst>
                    <a:ext uri="{9D8B030D-6E8A-4147-A177-3AD203B41FA5}">
                      <a16:colId xmlns:a16="http://schemas.microsoft.com/office/drawing/2014/main" val="1076917941"/>
                    </a:ext>
                  </a:extLst>
                </a:gridCol>
                <a:gridCol w="2467388">
                  <a:extLst>
                    <a:ext uri="{9D8B030D-6E8A-4147-A177-3AD203B41FA5}">
                      <a16:colId xmlns:a16="http://schemas.microsoft.com/office/drawing/2014/main" val="1208399521"/>
                    </a:ext>
                  </a:extLst>
                </a:gridCol>
                <a:gridCol w="2392619">
                  <a:extLst>
                    <a:ext uri="{9D8B030D-6E8A-4147-A177-3AD203B41FA5}">
                      <a16:colId xmlns:a16="http://schemas.microsoft.com/office/drawing/2014/main" val="2474901255"/>
                    </a:ext>
                  </a:extLst>
                </a:gridCol>
                <a:gridCol w="2766467">
                  <a:extLst>
                    <a:ext uri="{9D8B030D-6E8A-4147-A177-3AD203B41FA5}">
                      <a16:colId xmlns:a16="http://schemas.microsoft.com/office/drawing/2014/main" val="1279941123"/>
                    </a:ext>
                  </a:extLst>
                </a:gridCol>
              </a:tblGrid>
              <a:tr h="776373">
                <a:tc>
                  <a:txBody>
                    <a:bodyPr/>
                    <a:lstStyle/>
                    <a:p>
                      <a:pPr lvl="0" algn="l" rtl="0" fontAlgn="ctr">
                        <a:buNone/>
                      </a:pPr>
                      <a:r>
                        <a:rPr lang="en-US" sz="3200" b="1" i="0" u="none" strike="noStrike" dirty="0">
                          <a:solidFill>
                            <a:srgbClr val="FFFFFF"/>
                          </a:solidFill>
                          <a:effectLst/>
                          <a:latin typeface="Arial" panose="020B0604020202020204" pitchFamily="34" charset="0"/>
                        </a:rPr>
                        <a:t>  Date</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1/5/2026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1/6/2026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1/7/2026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1/8/2026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tc>
                  <a:txBody>
                    <a:bodyPr/>
                    <a:lstStyle/>
                    <a:p>
                      <a:pPr algn="r" rtl="0" fontAlgn="ctr">
                        <a:buNone/>
                      </a:pPr>
                      <a:r>
                        <a:rPr lang="en-US" sz="3200" b="1" i="0" u="none" strike="noStrike" dirty="0">
                          <a:solidFill>
                            <a:srgbClr val="FFFFFF"/>
                          </a:solidFill>
                          <a:effectLst/>
                          <a:latin typeface="Arial" panose="020B0604020202020204" pitchFamily="34" charset="0"/>
                        </a:rPr>
                        <a:t>1/9/2026</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2A7C"/>
                    </a:solidFill>
                  </a:tcPr>
                </a:tc>
                <a:extLst>
                  <a:ext uri="{0D108BD9-81ED-4DB2-BD59-A6C34878D82A}">
                    <a16:rowId xmlns:a16="http://schemas.microsoft.com/office/drawing/2014/main" val="1775085019"/>
                  </a:ext>
                </a:extLst>
              </a:tr>
              <a:tr h="793287">
                <a:tc>
                  <a:txBody>
                    <a:bodyPr/>
                    <a:lstStyle/>
                    <a:p>
                      <a:pPr lvl="0" algn="l" rtl="0" fontAlgn="ctr">
                        <a:buNone/>
                      </a:pPr>
                      <a:r>
                        <a:rPr lang="en-US" sz="3200" b="0" i="0" u="none" strike="noStrike" dirty="0">
                          <a:solidFill>
                            <a:srgbClr val="4A2A7C"/>
                          </a:solidFill>
                          <a:effectLst/>
                          <a:latin typeface="Arial" panose="020B0604020202020204" pitchFamily="34" charset="0"/>
                        </a:rPr>
                        <a:t>  Balance ($)</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144,529</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148,337</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150,041</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140,645</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tc>
                  <a:txBody>
                    <a:bodyPr/>
                    <a:lstStyle/>
                    <a:p>
                      <a:pPr algn="r" rtl="0" fontAlgn="ctr">
                        <a:buNone/>
                      </a:pPr>
                      <a:r>
                        <a:rPr lang="en-US" sz="3200" b="0" i="0" u="none" strike="noStrike" dirty="0">
                          <a:solidFill>
                            <a:srgbClr val="4A2A7C"/>
                          </a:solidFill>
                          <a:effectLst/>
                          <a:latin typeface="Arial" panose="020B0604020202020204" pitchFamily="34" charset="0"/>
                        </a:rPr>
                        <a:t>142,890</a:t>
                      </a:r>
                    </a:p>
                  </a:txBody>
                  <a:tcPr marL="6927" marR="6927" marT="69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DD7"/>
                    </a:solidFill>
                  </a:tcPr>
                </a:tc>
                <a:extLst>
                  <a:ext uri="{0D108BD9-81ED-4DB2-BD59-A6C34878D82A}">
                    <a16:rowId xmlns:a16="http://schemas.microsoft.com/office/drawing/2014/main" val="2382995915"/>
                  </a:ext>
                </a:extLst>
              </a:tr>
            </a:tbl>
          </a:graphicData>
        </a:graphic>
      </p:graphicFrame>
    </p:spTree>
    <p:extLst>
      <p:ext uri="{BB962C8B-B14F-4D97-AF65-F5344CB8AC3E}">
        <p14:creationId xmlns:p14="http://schemas.microsoft.com/office/powerpoint/2010/main" val="3665536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C9C0A-79C0-FD02-7897-890C479904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F821EA-01A5-DFDA-3799-385686C9205E}"/>
              </a:ext>
            </a:extLst>
          </p:cNvPr>
          <p:cNvSpPr>
            <a:spLocks noGrp="1"/>
          </p:cNvSpPr>
          <p:nvPr>
            <p:ph type="sldNum" sz="quarter" idx="4"/>
          </p:nvPr>
        </p:nvSpPr>
        <p:spPr/>
        <p:txBody>
          <a:bodyPr/>
          <a:lstStyle/>
          <a:p>
            <a:fld id="{DA0720B4-62EC-4DE5-8947-4026BA8F455F}" type="slidenum">
              <a:rPr lang="en-US" smtClean="0"/>
              <a:pPr/>
              <a:t>15</a:t>
            </a:fld>
            <a:endParaRPr lang="en-US" dirty="0"/>
          </a:p>
        </p:txBody>
      </p:sp>
      <p:sp>
        <p:nvSpPr>
          <p:cNvPr id="3" name="Text Placeholder 2">
            <a:extLst>
              <a:ext uri="{FF2B5EF4-FFF2-40B4-BE49-F238E27FC236}">
                <a16:creationId xmlns:a16="http://schemas.microsoft.com/office/drawing/2014/main" id="{1D19FD1A-64A8-CE94-593E-2A291465D7E9}"/>
              </a:ext>
            </a:extLst>
          </p:cNvPr>
          <p:cNvSpPr>
            <a:spLocks noGrp="1"/>
          </p:cNvSpPr>
          <p:nvPr>
            <p:ph type="body" sz="quarter" idx="11"/>
          </p:nvPr>
        </p:nvSpPr>
        <p:spPr>
          <a:xfrm>
            <a:off x="396087" y="1794672"/>
            <a:ext cx="23623588" cy="2544556"/>
          </a:xfrm>
        </p:spPr>
        <p:txBody>
          <a:bodyPr>
            <a:normAutofit/>
          </a:bodyPr>
          <a:lstStyle/>
          <a:p>
            <a:pPr marL="0" indent="0">
              <a:buNone/>
            </a:pPr>
            <a:r>
              <a:rPr lang="en-US" sz="4800" dirty="0"/>
              <a:t>Weighted Averages assign weights to each data point that correspond to their relative importance to calculate their average, rather than treating each value equally.</a:t>
            </a:r>
          </a:p>
        </p:txBody>
      </p:sp>
      <p:sp>
        <p:nvSpPr>
          <p:cNvPr id="4" name="Footer Placeholder 3">
            <a:extLst>
              <a:ext uri="{FF2B5EF4-FFF2-40B4-BE49-F238E27FC236}">
                <a16:creationId xmlns:a16="http://schemas.microsoft.com/office/drawing/2014/main" id="{2FC78D55-E96B-E331-CF33-E9F029C5B11B}"/>
              </a:ext>
            </a:extLst>
          </p:cNvPr>
          <p:cNvSpPr>
            <a:spLocks noGrp="1"/>
          </p:cNvSpPr>
          <p:nvPr>
            <p:ph type="ftr" sz="quarter" idx="3"/>
          </p:nvPr>
        </p:nvSpPr>
        <p:spPr/>
        <p:txBody>
          <a:bodyPr/>
          <a:lstStyle/>
          <a:p>
            <a:pPr algn="l"/>
            <a:r>
              <a:rPr lang="en-US" sz="3200" dirty="0">
                <a:solidFill>
                  <a:schemeClr val="tx1"/>
                </a:solidFill>
                <a:latin typeface="Gotham Light"/>
                <a:cs typeface="Gotham Light"/>
              </a:rPr>
              <a:t>Averages, etc.</a:t>
            </a:r>
          </a:p>
        </p:txBody>
      </p:sp>
      <p:sp>
        <p:nvSpPr>
          <p:cNvPr id="5" name="Text Placeholder 4">
            <a:extLst>
              <a:ext uri="{FF2B5EF4-FFF2-40B4-BE49-F238E27FC236}">
                <a16:creationId xmlns:a16="http://schemas.microsoft.com/office/drawing/2014/main" id="{AB3B145E-F069-DAB2-05C6-F7937503068D}"/>
              </a:ext>
            </a:extLst>
          </p:cNvPr>
          <p:cNvSpPr>
            <a:spLocks noGrp="1"/>
          </p:cNvSpPr>
          <p:nvPr>
            <p:ph type="body" sz="quarter" idx="12"/>
          </p:nvPr>
        </p:nvSpPr>
        <p:spPr/>
        <p:txBody>
          <a:bodyPr/>
          <a:lstStyle/>
          <a:p>
            <a:r>
              <a:rPr lang="en-US" dirty="0"/>
              <a:t>weighted average</a:t>
            </a:r>
          </a:p>
        </p:txBody>
      </p:sp>
      <p:grpSp>
        <p:nvGrpSpPr>
          <p:cNvPr id="14" name="Group 13">
            <a:extLst>
              <a:ext uri="{FF2B5EF4-FFF2-40B4-BE49-F238E27FC236}">
                <a16:creationId xmlns:a16="http://schemas.microsoft.com/office/drawing/2014/main" id="{7EE18928-D8DB-0018-42C0-7378F54D2124}"/>
              </a:ext>
            </a:extLst>
          </p:cNvPr>
          <p:cNvGrpSpPr/>
          <p:nvPr/>
        </p:nvGrpSpPr>
        <p:grpSpPr>
          <a:xfrm>
            <a:off x="992187" y="4970987"/>
            <a:ext cx="7239000" cy="6763813"/>
            <a:chOff x="6689607" y="5943600"/>
            <a:chExt cx="6588360" cy="7242760"/>
          </a:xfrm>
        </p:grpSpPr>
        <p:grpSp>
          <p:nvGrpSpPr>
            <p:cNvPr id="6" name="Group 5">
              <a:extLst>
                <a:ext uri="{FF2B5EF4-FFF2-40B4-BE49-F238E27FC236}">
                  <a16:creationId xmlns:a16="http://schemas.microsoft.com/office/drawing/2014/main" id="{E73A2046-D424-89AA-98DB-B87DED72B994}"/>
                </a:ext>
              </a:extLst>
            </p:cNvPr>
            <p:cNvGrpSpPr/>
            <p:nvPr/>
          </p:nvGrpSpPr>
          <p:grpSpPr>
            <a:xfrm>
              <a:off x="6689607" y="5943600"/>
              <a:ext cx="6588360" cy="4463370"/>
              <a:chOff x="12931316" y="781248"/>
              <a:chExt cx="10508845" cy="6174793"/>
            </a:xfrm>
          </p:grpSpPr>
          <p:grpSp>
            <p:nvGrpSpPr>
              <p:cNvPr id="7" name="Group 6">
                <a:extLst>
                  <a:ext uri="{FF2B5EF4-FFF2-40B4-BE49-F238E27FC236}">
                    <a16:creationId xmlns:a16="http://schemas.microsoft.com/office/drawing/2014/main" id="{664FBDB1-ECB7-A747-10CA-423F8B56C2F9}"/>
                  </a:ext>
                </a:extLst>
              </p:cNvPr>
              <p:cNvGrpSpPr/>
              <p:nvPr/>
            </p:nvGrpSpPr>
            <p:grpSpPr>
              <a:xfrm>
                <a:off x="12931316" y="781248"/>
                <a:ext cx="10508845" cy="6174793"/>
                <a:chOff x="1577516" y="781248"/>
                <a:chExt cx="10508845" cy="6174793"/>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5D52DA-B9EB-6104-0C7C-0BAF708A84A0}"/>
                        </a:ext>
                      </a:extLst>
                    </p:cNvPr>
                    <p:cNvSpPr txBox="1"/>
                    <p:nvPr/>
                  </p:nvSpPr>
                  <p:spPr>
                    <a:xfrm>
                      <a:off x="3609153" y="781248"/>
                      <a:ext cx="8477208" cy="46492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7200" i="1" smtClean="0">
                                    <a:latin typeface="Cambria Math" panose="02040503050406030204" pitchFamily="18" charset="0"/>
                                  </a:rPr>
                                </m:ctrlPr>
                              </m:naryPr>
                              <m:sub>
                                <m:r>
                                  <m:rPr>
                                    <m:brk m:alnAt="23"/>
                                  </m:rPr>
                                  <a:rPr lang="en-US" sz="7200" b="0" i="1" smtClean="0">
                                    <a:latin typeface="Cambria Math" panose="02040503050406030204" pitchFamily="18" charset="0"/>
                                  </a:rPr>
                                  <m:t>𝑖</m:t>
                                </m:r>
                                <m:r>
                                  <a:rPr lang="en-US" sz="7200" b="0" i="1" smtClean="0">
                                    <a:latin typeface="Cambria Math" panose="02040503050406030204" pitchFamily="18" charset="0"/>
                                  </a:rPr>
                                  <m:t>=1</m:t>
                                </m:r>
                              </m:sub>
                              <m:sup>
                                <m:r>
                                  <a:rPr lang="en-US" sz="7200" b="0" i="1" smtClean="0">
                                    <a:latin typeface="Cambria Math" panose="02040503050406030204" pitchFamily="18" charset="0"/>
                                  </a:rPr>
                                  <m:t>𝑛</m:t>
                                </m:r>
                              </m:sup>
                              <m:e>
                                <m:r>
                                  <a:rPr lang="en-US" sz="7200" b="0" i="1" smtClean="0">
                                    <a:latin typeface="Cambria Math" panose="02040503050406030204" pitchFamily="18" charset="0"/>
                                  </a:rPr>
                                  <m:t>𝑤</m:t>
                                </m:r>
                                <m:r>
                                  <a:rPr lang="en-US" sz="7200" b="0" i="1" baseline="-25000" smtClean="0">
                                    <a:latin typeface="Cambria Math" panose="02040503050406030204" pitchFamily="18" charset="0"/>
                                  </a:rPr>
                                  <m:t>𝑖</m:t>
                                </m:r>
                                <m:r>
                                  <a:rPr lang="en-US" sz="7200" b="0" i="1" smtClean="0">
                                    <a:latin typeface="Cambria Math" panose="02040503050406030204" pitchFamily="18" charset="0"/>
                                  </a:rPr>
                                  <m:t>𝑥</m:t>
                                </m:r>
                                <m:r>
                                  <a:rPr lang="en-US" sz="7200" b="0" i="1" baseline="-25000" smtClean="0">
                                    <a:latin typeface="Cambria Math" panose="02040503050406030204" pitchFamily="18" charset="0"/>
                                  </a:rPr>
                                  <m:t>𝑖</m:t>
                                </m:r>
                              </m:e>
                            </m:nary>
                          </m:oMath>
                        </m:oMathPara>
                      </a14:m>
                      <a:endParaRPr lang="en-US" sz="7200" dirty="0"/>
                    </a:p>
                  </p:txBody>
                </p:sp>
              </mc:Choice>
              <mc:Fallback xmlns="">
                <p:sp>
                  <p:nvSpPr>
                    <p:cNvPr id="9" name="TextBox 8">
                      <a:extLst>
                        <a:ext uri="{FF2B5EF4-FFF2-40B4-BE49-F238E27FC236}">
                          <a16:creationId xmlns:a16="http://schemas.microsoft.com/office/drawing/2014/main" id="{235D52DA-B9EB-6104-0C7C-0BAF708A84A0}"/>
                        </a:ext>
                      </a:extLst>
                    </p:cNvPr>
                    <p:cNvSpPr txBox="1">
                      <a:spLocks noRot="1" noChangeAspect="1" noMove="1" noResize="1" noEditPoints="1" noAdjustHandles="1" noChangeArrowheads="1" noChangeShapeType="1" noTextEdit="1"/>
                    </p:cNvSpPr>
                    <p:nvPr/>
                  </p:nvSpPr>
                  <p:spPr>
                    <a:xfrm>
                      <a:off x="3609153" y="781248"/>
                      <a:ext cx="8477208" cy="4649269"/>
                    </a:xfrm>
                    <a:prstGeom prst="rect">
                      <a:avLst/>
                    </a:prstGeom>
                    <a:blipFill>
                      <a:blip r:embed="rId3"/>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37198EB2-18E7-5D67-F16F-A84C14ACB482}"/>
                    </a:ext>
                  </a:extLst>
                </p:cNvPr>
                <p:cNvCxnSpPr/>
                <p:nvPr/>
              </p:nvCxnSpPr>
              <p:spPr>
                <a:xfrm>
                  <a:off x="5091748" y="5791200"/>
                  <a:ext cx="4297680" cy="0"/>
                </a:xfrm>
                <a:prstGeom prst="line">
                  <a:avLst/>
                </a:prstGeom>
                <a:ln w="666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AE8ECB9-85D3-9DD5-6CEA-BF1386F56469}"/>
                    </a:ext>
                  </a:extLst>
                </p:cNvPr>
                <p:cNvSpPr txBox="1"/>
                <p:nvPr/>
              </p:nvSpPr>
              <p:spPr>
                <a:xfrm>
                  <a:off x="1577516" y="4762731"/>
                  <a:ext cx="3368423" cy="2193310"/>
                </a:xfrm>
                <a:prstGeom prst="rect">
                  <a:avLst/>
                </a:prstGeom>
                <a:noFill/>
              </p:spPr>
              <p:txBody>
                <a:bodyPr wrap="square" rtlCol="0">
                  <a:spAutoFit/>
                </a:bodyPr>
                <a:lstStyle/>
                <a:p>
                  <a:r>
                    <a:rPr lang="en-US" sz="8800" dirty="0">
                      <a:latin typeface="Arial" panose="020B0604020202020204" pitchFamily="34" charset="0"/>
                      <a:cs typeface="Arial" panose="020B0604020202020204" pitchFamily="34" charset="0"/>
                    </a:rPr>
                    <a:t>X</a:t>
                  </a:r>
                  <a:r>
                    <a:rPr lang="en-US" sz="8800" dirty="0"/>
                    <a:t> =</a:t>
                  </a:r>
                </a:p>
              </p:txBody>
            </p:sp>
          </p:grpSp>
          <p:cxnSp>
            <p:nvCxnSpPr>
              <p:cNvPr id="8" name="Straight Connector 7">
                <a:extLst>
                  <a:ext uri="{FF2B5EF4-FFF2-40B4-BE49-F238E27FC236}">
                    <a16:creationId xmlns:a16="http://schemas.microsoft.com/office/drawing/2014/main" id="{7B8AF3A0-C60F-E450-660E-F639EE3B0FEB}"/>
                  </a:ext>
                </a:extLst>
              </p:cNvPr>
              <p:cNvCxnSpPr>
                <a:cxnSpLocks/>
              </p:cNvCxnSpPr>
              <p:nvPr/>
            </p:nvCxnSpPr>
            <p:spPr>
              <a:xfrm>
                <a:off x="13429696" y="4802958"/>
                <a:ext cx="769122" cy="0"/>
              </a:xfrm>
              <a:prstGeom prst="line">
                <a:avLst/>
              </a:prstGeom>
              <a:ln w="66675"/>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4CD6980-80F6-2CA6-6419-77B60F5E6EFE}"/>
                    </a:ext>
                  </a:extLst>
                </p:cNvPr>
                <p:cNvSpPr txBox="1"/>
                <p:nvPr/>
              </p:nvSpPr>
              <p:spPr>
                <a:xfrm>
                  <a:off x="8755459" y="9825696"/>
                  <a:ext cx="2969047" cy="3360664"/>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ctrlPr>
                              <a:rPr lang="en-US" sz="7200" i="1" smtClean="0">
                                <a:latin typeface="Cambria Math" panose="02040503050406030204" pitchFamily="18" charset="0"/>
                              </a:rPr>
                            </m:ctrlPr>
                          </m:naryPr>
                          <m:sub>
                            <m:r>
                              <m:rPr>
                                <m:brk m:alnAt="23"/>
                              </m:rPr>
                              <a:rPr lang="en-US" sz="7200" b="0" i="1" smtClean="0">
                                <a:latin typeface="Cambria Math" panose="02040503050406030204" pitchFamily="18" charset="0"/>
                              </a:rPr>
                              <m:t>𝑖</m:t>
                            </m:r>
                            <m:r>
                              <a:rPr lang="en-US" sz="7200" b="0" i="1" smtClean="0">
                                <a:latin typeface="Cambria Math" panose="02040503050406030204" pitchFamily="18" charset="0"/>
                              </a:rPr>
                              <m:t>=1</m:t>
                            </m:r>
                          </m:sub>
                          <m:sup>
                            <m:r>
                              <a:rPr lang="en-US" sz="7200" b="0" i="1" smtClean="0">
                                <a:latin typeface="Cambria Math" panose="02040503050406030204" pitchFamily="18" charset="0"/>
                              </a:rPr>
                              <m:t>𝑛</m:t>
                            </m:r>
                          </m:sup>
                          <m:e>
                            <m:r>
                              <a:rPr lang="en-US" sz="7200" b="0" i="1" smtClean="0">
                                <a:latin typeface="Cambria Math" panose="02040503050406030204" pitchFamily="18" charset="0"/>
                              </a:rPr>
                              <m:t>𝑤</m:t>
                            </m:r>
                            <m:r>
                              <a:rPr lang="en-US" sz="7200" b="0" i="1" baseline="-25000" smtClean="0">
                                <a:latin typeface="Cambria Math" panose="02040503050406030204" pitchFamily="18" charset="0"/>
                              </a:rPr>
                              <m:t>𝑖</m:t>
                            </m:r>
                          </m:e>
                        </m:nary>
                      </m:oMath>
                    </m:oMathPara>
                  </a14:m>
                  <a:endParaRPr lang="en-US" sz="7200" dirty="0"/>
                </a:p>
              </p:txBody>
            </p:sp>
          </mc:Choice>
          <mc:Fallback xmlns="">
            <p:sp>
              <p:nvSpPr>
                <p:cNvPr id="13" name="TextBox 12">
                  <a:extLst>
                    <a:ext uri="{FF2B5EF4-FFF2-40B4-BE49-F238E27FC236}">
                      <a16:creationId xmlns:a16="http://schemas.microsoft.com/office/drawing/2014/main" id="{B4CD6980-80F6-2CA6-6419-77B60F5E6EFE}"/>
                    </a:ext>
                  </a:extLst>
                </p:cNvPr>
                <p:cNvSpPr txBox="1">
                  <a:spLocks noRot="1" noChangeAspect="1" noMove="1" noResize="1" noEditPoints="1" noAdjustHandles="1" noChangeArrowheads="1" noChangeShapeType="1" noTextEdit="1"/>
                </p:cNvSpPr>
                <p:nvPr/>
              </p:nvSpPr>
              <p:spPr>
                <a:xfrm>
                  <a:off x="8755459" y="9825696"/>
                  <a:ext cx="2969047" cy="3360664"/>
                </a:xfrm>
                <a:prstGeom prst="rect">
                  <a:avLst/>
                </a:prstGeom>
                <a:blipFill>
                  <a:blip r:embed="rId4"/>
                  <a:stretch>
                    <a:fillRect/>
                  </a:stretch>
                </a:blipFill>
              </p:spPr>
              <p:txBody>
                <a:bodyPr/>
                <a:lstStyle/>
                <a:p>
                  <a:r>
                    <a:rPr lang="en-US">
                      <a:noFill/>
                    </a:rPr>
                    <a:t> </a:t>
                  </a:r>
                </a:p>
              </p:txBody>
            </p:sp>
          </mc:Fallback>
        </mc:AlternateContent>
      </p:grpSp>
      <p:pic>
        <p:nvPicPr>
          <p:cNvPr id="18" name="Picture 17" descr="Screenshot of the formula used for finding the weighted average for the values shown in this slide. The formula is &quot;=SUMPRODUCT(C3:C7,D3:D7)/C8&quot; which yields the result 11.4%.">
            <a:extLst>
              <a:ext uri="{FF2B5EF4-FFF2-40B4-BE49-F238E27FC236}">
                <a16:creationId xmlns:a16="http://schemas.microsoft.com/office/drawing/2014/main" id="{BCD8A83A-927D-0797-7F6D-5376CE97CEFA}"/>
              </a:ext>
            </a:extLst>
          </p:cNvPr>
          <p:cNvPicPr>
            <a:picLocks noChangeAspect="1"/>
          </p:cNvPicPr>
          <p:nvPr/>
        </p:nvPicPr>
        <p:blipFill>
          <a:blip r:embed="rId5"/>
          <a:stretch>
            <a:fillRect/>
          </a:stretch>
        </p:blipFill>
        <p:spPr>
          <a:xfrm>
            <a:off x="8446142" y="4872474"/>
            <a:ext cx="14968799" cy="5572327"/>
          </a:xfrm>
          <a:prstGeom prst="rect">
            <a:avLst/>
          </a:prstGeom>
        </p:spPr>
      </p:pic>
    </p:spTree>
    <p:extLst>
      <p:ext uri="{BB962C8B-B14F-4D97-AF65-F5344CB8AC3E}">
        <p14:creationId xmlns:p14="http://schemas.microsoft.com/office/powerpoint/2010/main" val="109592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3AF2-3AFE-ADFA-4E16-13D846DA9EA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59F6F8-0AF7-7773-1BBF-07A100DFEA93}"/>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rPr>
              <a:t>Median</a:t>
            </a:r>
          </a:p>
        </p:txBody>
      </p:sp>
      <p:sp>
        <p:nvSpPr>
          <p:cNvPr id="4" name="TextBox 3">
            <a:extLst>
              <a:ext uri="{FF2B5EF4-FFF2-40B4-BE49-F238E27FC236}">
                <a16:creationId xmlns:a16="http://schemas.microsoft.com/office/drawing/2014/main" id="{4C01E30D-BB9A-A990-A9A7-43BFEF92ABF5}"/>
              </a:ext>
              <a:ext uri="{C183D7F6-B498-43B3-948B-1728B52AA6E4}">
                <adec:decorative xmlns:adec="http://schemas.microsoft.com/office/drawing/2017/decorative" val="0"/>
              </a:ext>
            </a:extLst>
          </p:cNvPr>
          <p:cNvSpPr txBox="1"/>
          <p:nvPr/>
        </p:nvSpPr>
        <p:spPr>
          <a:xfrm>
            <a:off x="1373187" y="2667000"/>
            <a:ext cx="7124700" cy="9233297"/>
          </a:xfrm>
          <a:prstGeom prst="rect">
            <a:avLst/>
          </a:prstGeom>
          <a:noFill/>
        </p:spPr>
        <p:txBody>
          <a:bodyPr wrap="square" numCol="1" rtlCol="0">
            <a:spAutoFit/>
          </a:bodyPr>
          <a:lstStyle/>
          <a:p>
            <a:r>
              <a:rPr lang="en-US" sz="5400" dirty="0">
                <a:latin typeface="Arial" panose="020B0604020202020204" pitchFamily="34" charset="0"/>
                <a:cs typeface="Arial" panose="020B0604020202020204" pitchFamily="34" charset="0"/>
              </a:rPr>
              <a:t>The median is the midpoint of the data after it has been ordered from smallest to largest. </a:t>
            </a:r>
          </a:p>
          <a:p>
            <a:endParaRPr lang="en-US" sz="5400" dirty="0">
              <a:latin typeface="Arial" panose="020B0604020202020204" pitchFamily="34" charset="0"/>
              <a:cs typeface="Arial" panose="020B0604020202020204" pitchFamily="34" charset="0"/>
            </a:endParaRPr>
          </a:p>
          <a:p>
            <a:r>
              <a:rPr lang="en-US" sz="5400" dirty="0">
                <a:latin typeface="Arial" panose="020B0604020202020204" pitchFamily="34" charset="0"/>
                <a:cs typeface="Arial" panose="020B0604020202020204" pitchFamily="34" charset="0"/>
              </a:rPr>
              <a:t>If there are an even number of values, average the two values in the middle to find the median.</a:t>
            </a:r>
          </a:p>
        </p:txBody>
      </p:sp>
      <p:sp>
        <p:nvSpPr>
          <p:cNvPr id="6" name="Footer Placeholder 3">
            <a:extLst>
              <a:ext uri="{FF2B5EF4-FFF2-40B4-BE49-F238E27FC236}">
                <a16:creationId xmlns:a16="http://schemas.microsoft.com/office/drawing/2014/main" id="{2A270597-8183-3416-D60F-1EEA6677638F}"/>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a:solidFill>
                  <a:schemeClr val="tx1"/>
                </a:solidFill>
                <a:latin typeface="Gotham Light"/>
                <a:cs typeface="Gotham Light"/>
              </a:rPr>
              <a:t>Averages, etc.</a:t>
            </a:r>
            <a:endParaRPr lang="en-US" sz="3200" dirty="0">
              <a:solidFill>
                <a:schemeClr val="tx1"/>
              </a:solidFill>
              <a:latin typeface="Gotham Light"/>
              <a:cs typeface="Gotham Light"/>
            </a:endParaRPr>
          </a:p>
        </p:txBody>
      </p:sp>
      <p:sp>
        <p:nvSpPr>
          <p:cNvPr id="2" name="Slide Number Placeholder 1">
            <a:extLst>
              <a:ext uri="{FF2B5EF4-FFF2-40B4-BE49-F238E27FC236}">
                <a16:creationId xmlns:a16="http://schemas.microsoft.com/office/drawing/2014/main" id="{3A732978-42BE-4C21-1F23-7C3F6D17963D}"/>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16</a:t>
            </a:fld>
            <a:endParaRPr lang="en-US" dirty="0"/>
          </a:p>
        </p:txBody>
      </p:sp>
      <p:pic>
        <p:nvPicPr>
          <p:cNvPr id="7" name="Picture 6" descr="Screenshot of the formula used for finding the weighted average for the values shown in this slide. The formula is &quot;=MEDIAN($A:$A)&quot; which yields the result 50,659.">
            <a:extLst>
              <a:ext uri="{FF2B5EF4-FFF2-40B4-BE49-F238E27FC236}">
                <a16:creationId xmlns:a16="http://schemas.microsoft.com/office/drawing/2014/main" id="{40F1DACF-02BA-6097-2E8C-E89CA2D48F17}"/>
              </a:ext>
            </a:extLst>
          </p:cNvPr>
          <p:cNvPicPr>
            <a:picLocks noChangeAspect="1"/>
          </p:cNvPicPr>
          <p:nvPr/>
        </p:nvPicPr>
        <p:blipFill>
          <a:blip r:embed="rId3"/>
          <a:stretch>
            <a:fillRect/>
          </a:stretch>
        </p:blipFill>
        <p:spPr>
          <a:xfrm>
            <a:off x="11583987" y="2335130"/>
            <a:ext cx="10756285" cy="9614297"/>
          </a:xfrm>
          <a:prstGeom prst="rect">
            <a:avLst/>
          </a:prstGeom>
        </p:spPr>
      </p:pic>
    </p:spTree>
    <p:extLst>
      <p:ext uri="{BB962C8B-B14F-4D97-AF65-F5344CB8AC3E}">
        <p14:creationId xmlns:p14="http://schemas.microsoft.com/office/powerpoint/2010/main" val="961892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392B-3B04-E368-7918-F3FBF688210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6A06AC5-0EEF-A4EB-A0C7-3F6AB5F0CB52}"/>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rPr>
              <a:t>Mode</a:t>
            </a:r>
          </a:p>
        </p:txBody>
      </p:sp>
      <p:sp>
        <p:nvSpPr>
          <p:cNvPr id="4" name="TextBox 3">
            <a:extLst>
              <a:ext uri="{FF2B5EF4-FFF2-40B4-BE49-F238E27FC236}">
                <a16:creationId xmlns:a16="http://schemas.microsoft.com/office/drawing/2014/main" id="{F21E2C50-6B69-D4F3-7E19-B1F2225C418D}"/>
              </a:ext>
              <a:ext uri="{C183D7F6-B498-43B3-948B-1728B52AA6E4}">
                <adec:decorative xmlns:adec="http://schemas.microsoft.com/office/drawing/2017/decorative" val="0"/>
              </a:ext>
            </a:extLst>
          </p:cNvPr>
          <p:cNvSpPr txBox="1"/>
          <p:nvPr/>
        </p:nvSpPr>
        <p:spPr>
          <a:xfrm>
            <a:off x="1373187" y="2667000"/>
            <a:ext cx="7124700" cy="2585323"/>
          </a:xfrm>
          <a:prstGeom prst="rect">
            <a:avLst/>
          </a:prstGeom>
          <a:noFill/>
        </p:spPr>
        <p:txBody>
          <a:bodyPr wrap="square" numCol="1" rtlCol="0">
            <a:spAutoFit/>
          </a:bodyPr>
          <a:lstStyle/>
          <a:p>
            <a:r>
              <a:rPr lang="en-US" sz="5400" dirty="0">
                <a:latin typeface="Arial" panose="020B0604020202020204" pitchFamily="34" charset="0"/>
                <a:cs typeface="Arial" panose="020B0604020202020204" pitchFamily="34" charset="0"/>
              </a:rPr>
              <a:t>The mode is the value that appears most frequently in the data</a:t>
            </a:r>
          </a:p>
        </p:txBody>
      </p:sp>
      <p:sp>
        <p:nvSpPr>
          <p:cNvPr id="6" name="Footer Placeholder 3">
            <a:extLst>
              <a:ext uri="{FF2B5EF4-FFF2-40B4-BE49-F238E27FC236}">
                <a16:creationId xmlns:a16="http://schemas.microsoft.com/office/drawing/2014/main" id="{6670745B-758D-DEDD-072F-0E39C02CB8A3}"/>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a:solidFill>
                  <a:schemeClr val="tx1"/>
                </a:solidFill>
                <a:latin typeface="Gotham Light"/>
                <a:cs typeface="Gotham Light"/>
              </a:rPr>
              <a:t>Averages, etc.</a:t>
            </a:r>
            <a:endParaRPr lang="en-US" sz="3200" dirty="0">
              <a:solidFill>
                <a:schemeClr val="tx1"/>
              </a:solidFill>
              <a:latin typeface="Gotham Light"/>
              <a:cs typeface="Gotham Light"/>
            </a:endParaRPr>
          </a:p>
        </p:txBody>
      </p:sp>
      <p:sp>
        <p:nvSpPr>
          <p:cNvPr id="2" name="Slide Number Placeholder 1">
            <a:extLst>
              <a:ext uri="{FF2B5EF4-FFF2-40B4-BE49-F238E27FC236}">
                <a16:creationId xmlns:a16="http://schemas.microsoft.com/office/drawing/2014/main" id="{8043224E-CF76-90B6-2CD9-9D7E770F5FD1}"/>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17</a:t>
            </a:fld>
            <a:endParaRPr lang="en-US" dirty="0"/>
          </a:p>
        </p:txBody>
      </p:sp>
      <p:pic>
        <p:nvPicPr>
          <p:cNvPr id="8" name="Picture 7" descr="Screenshot of the formula used for finding the weighted average for the values shown in this slide. The formula is &quot;=MODE(A:A)&quot; which yields the result 75,388.">
            <a:extLst>
              <a:ext uri="{FF2B5EF4-FFF2-40B4-BE49-F238E27FC236}">
                <a16:creationId xmlns:a16="http://schemas.microsoft.com/office/drawing/2014/main" id="{488D320F-5395-FB5E-02E8-864D32B62984}"/>
              </a:ext>
            </a:extLst>
          </p:cNvPr>
          <p:cNvPicPr>
            <a:picLocks noChangeAspect="1"/>
          </p:cNvPicPr>
          <p:nvPr/>
        </p:nvPicPr>
        <p:blipFill>
          <a:blip r:embed="rId3"/>
          <a:srcRect b="19605"/>
          <a:stretch>
            <a:fillRect/>
          </a:stretch>
        </p:blipFill>
        <p:spPr>
          <a:xfrm>
            <a:off x="10895307" y="1684881"/>
            <a:ext cx="12040057" cy="10439400"/>
          </a:xfrm>
          <a:prstGeom prst="rect">
            <a:avLst/>
          </a:prstGeom>
        </p:spPr>
      </p:pic>
    </p:spTree>
    <p:extLst>
      <p:ext uri="{BB962C8B-B14F-4D97-AF65-F5344CB8AC3E}">
        <p14:creationId xmlns:p14="http://schemas.microsoft.com/office/powerpoint/2010/main" val="94986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8F47-15D7-815A-55B3-18D2344E4C7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61133F6-FAD2-0929-0F52-185C42EA35FF}"/>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rPr>
              <a:t>Questions?</a:t>
            </a:r>
          </a:p>
        </p:txBody>
      </p:sp>
      <p:sp>
        <p:nvSpPr>
          <p:cNvPr id="6" name="Footer Placeholder 3">
            <a:extLst>
              <a:ext uri="{FF2B5EF4-FFF2-40B4-BE49-F238E27FC236}">
                <a16:creationId xmlns:a16="http://schemas.microsoft.com/office/drawing/2014/main" id="{8FD7D13B-B082-0719-C961-BCC9B5394516}"/>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a:solidFill>
                  <a:schemeClr val="tx1"/>
                </a:solidFill>
                <a:latin typeface="Gotham Light"/>
                <a:cs typeface="Gotham Light"/>
              </a:rPr>
              <a:t>Averages, etc.</a:t>
            </a:r>
            <a:endParaRPr lang="en-US" sz="3200" dirty="0">
              <a:solidFill>
                <a:schemeClr val="tx1"/>
              </a:solidFill>
              <a:latin typeface="Gotham Light"/>
              <a:cs typeface="Gotham Light"/>
            </a:endParaRPr>
          </a:p>
        </p:txBody>
      </p:sp>
      <p:sp>
        <p:nvSpPr>
          <p:cNvPr id="2" name="Slide Number Placeholder 1">
            <a:extLst>
              <a:ext uri="{FF2B5EF4-FFF2-40B4-BE49-F238E27FC236}">
                <a16:creationId xmlns:a16="http://schemas.microsoft.com/office/drawing/2014/main" id="{92C59C1C-AD8E-2B2C-FF55-F99A3A9827BC}"/>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18</a:t>
            </a:fld>
            <a:endParaRPr lang="en-US" dirty="0"/>
          </a:p>
        </p:txBody>
      </p:sp>
    </p:spTree>
    <p:extLst>
      <p:ext uri="{BB962C8B-B14F-4D97-AF65-F5344CB8AC3E}">
        <p14:creationId xmlns:p14="http://schemas.microsoft.com/office/powerpoint/2010/main" val="271315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5F1CC8-4419-1147-B46E-B7A8E4BAC054}"/>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err="1">
                <a:ln>
                  <a:noFill/>
                </a:ln>
                <a:solidFill>
                  <a:schemeClr val="bg1"/>
                </a:solidFill>
                <a:effectLst/>
                <a:uLnTx/>
                <a:uFillTx/>
                <a:latin typeface="+mj-lt"/>
                <a:ea typeface="+mn-ea"/>
                <a:cs typeface="Arial Black" panose="020B0604020202020204" pitchFamily="34" charset="0"/>
              </a:rPr>
              <a:t>Gooooooooooooals</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pic>
        <p:nvPicPr>
          <p:cNvPr id="6" name="Picture 2" descr="Soccer player celebrating making a goal. You can almost hear an announcer yelling, &quot;Goooooooooooooooal!&quot;">
            <a:extLst>
              <a:ext uri="{FF2B5EF4-FFF2-40B4-BE49-F238E27FC236}">
                <a16:creationId xmlns:a16="http://schemas.microsoft.com/office/drawing/2014/main" id="{5335ADDF-62CC-D4FD-C84F-8988F74F7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912" y="3581400"/>
            <a:ext cx="9346646" cy="5878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B9B317E-4A76-0646-8965-1252315B4D4C}"/>
              </a:ext>
            </a:extLst>
          </p:cNvPr>
          <p:cNvSpPr>
            <a:spLocks noGrp="1"/>
          </p:cNvSpPr>
          <p:nvPr>
            <p:ph type="body" sz="quarter" idx="11"/>
          </p:nvPr>
        </p:nvSpPr>
        <p:spPr>
          <a:xfrm>
            <a:off x="11344575" y="2070832"/>
            <a:ext cx="12054688" cy="9574336"/>
          </a:xfrm>
        </p:spPr>
        <p:txBody>
          <a:bodyPr>
            <a:noAutofit/>
          </a:bodyPr>
          <a:lstStyle/>
          <a:p>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pPr marL="0" indent="0">
              <a:buNone/>
            </a:pPr>
            <a:r>
              <a:rPr lang="en-US" sz="4400" dirty="0">
                <a:latin typeface="Arial" panose="020B0604020202020204" pitchFamily="34" charset="0"/>
                <a:cs typeface="Arial" panose="020B0604020202020204" pitchFamily="34" charset="0"/>
              </a:rPr>
              <a:t>Define and differentiate measures of central tendency. Explain what these measures reveal about the data.</a:t>
            </a:r>
          </a:p>
          <a:p>
            <a:pPr lvl="1"/>
            <a:r>
              <a:rPr lang="en-US" sz="3200" dirty="0">
                <a:latin typeface="Arial" panose="020B0604020202020204" pitchFamily="34" charset="0"/>
                <a:cs typeface="Arial" panose="020B0604020202020204" pitchFamily="34" charset="0"/>
              </a:rPr>
              <a:t>Arithmetic Mean</a:t>
            </a:r>
          </a:p>
          <a:p>
            <a:pPr lvl="1"/>
            <a:r>
              <a:rPr lang="en-US" sz="3200" dirty="0">
                <a:latin typeface="Arial" panose="020B0604020202020204" pitchFamily="34" charset="0"/>
                <a:cs typeface="Arial" panose="020B0604020202020204" pitchFamily="34" charset="0"/>
              </a:rPr>
              <a:t>Median</a:t>
            </a:r>
          </a:p>
          <a:p>
            <a:pPr lvl="1"/>
            <a:r>
              <a:rPr lang="en-US" sz="3200" dirty="0">
                <a:latin typeface="Arial" panose="020B0604020202020204" pitchFamily="34" charset="0"/>
                <a:cs typeface="Arial" panose="020B0604020202020204" pitchFamily="34" charset="0"/>
              </a:rPr>
              <a:t>Mode</a:t>
            </a:r>
          </a:p>
          <a:p>
            <a:pPr lvl="1"/>
            <a:r>
              <a:rPr lang="en-US" sz="3200" dirty="0">
                <a:latin typeface="Arial" panose="020B0604020202020204" pitchFamily="34" charset="0"/>
                <a:cs typeface="Arial" panose="020B0604020202020204" pitchFamily="34" charset="0"/>
              </a:rPr>
              <a:t>Geometric Mean</a:t>
            </a:r>
          </a:p>
          <a:p>
            <a:pPr lvl="1"/>
            <a:r>
              <a:rPr lang="en-US" sz="3200" dirty="0">
                <a:latin typeface="Arial" panose="020B0604020202020204" pitchFamily="34" charset="0"/>
                <a:cs typeface="Arial" panose="020B0604020202020204" pitchFamily="34" charset="0"/>
              </a:rPr>
              <a:t>Weighted Average</a:t>
            </a:r>
          </a:p>
          <a:p>
            <a:pPr lvl="1"/>
            <a:endParaRPr lang="en-US" sz="3200" dirty="0">
              <a:latin typeface="Arial" panose="020B0604020202020204" pitchFamily="34" charset="0"/>
              <a:cs typeface="Arial" panose="020B0604020202020204" pitchFamily="34" charset="0"/>
            </a:endParaRPr>
          </a:p>
          <a:p>
            <a:pPr marL="0" indent="0">
              <a:buNone/>
            </a:pPr>
            <a:endParaRPr lang="en-US" sz="4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F4520FC-AC22-6149-AFD8-B89EA52A8EF3}"/>
              </a:ext>
            </a:extLst>
          </p:cNvPr>
          <p:cNvSpPr>
            <a:spLocks noGrp="1"/>
          </p:cNvSpPr>
          <p:nvPr>
            <p:ph type="sldNum" sz="quarter" idx="4"/>
          </p:nvPr>
        </p:nvSpPr>
        <p:spPr/>
        <p:txBody>
          <a:bodyPr/>
          <a:lstStyle/>
          <a:p>
            <a:fld id="{DA0720B4-62EC-4DE5-8947-4026BA8F455F}" type="slidenum">
              <a:rPr lang="en-US" smtClean="0"/>
              <a:pPr/>
              <a:t>2</a:t>
            </a:fld>
            <a:endParaRPr lang="en-US" dirty="0"/>
          </a:p>
        </p:txBody>
      </p:sp>
      <p:sp>
        <p:nvSpPr>
          <p:cNvPr id="8" name="Footer Placeholder 3">
            <a:extLst>
              <a:ext uri="{FF2B5EF4-FFF2-40B4-BE49-F238E27FC236}">
                <a16:creationId xmlns:a16="http://schemas.microsoft.com/office/drawing/2014/main" id="{DE0CBE44-52AC-03A3-8D2C-587726183BDB}"/>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Tree>
    <p:extLst>
      <p:ext uri="{BB962C8B-B14F-4D97-AF65-F5344CB8AC3E}">
        <p14:creationId xmlns:p14="http://schemas.microsoft.com/office/powerpoint/2010/main" val="1899569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2FA5D-55A2-EB44-6DE8-AE9E22019EB3}"/>
            </a:ext>
          </a:extLst>
        </p:cNvPr>
        <p:cNvGrpSpPr/>
        <p:nvPr/>
      </p:nvGrpSpPr>
      <p:grpSpPr>
        <a:xfrm>
          <a:off x="0" y="0"/>
          <a:ext cx="0" cy="0"/>
          <a:chOff x="0" y="0"/>
          <a:chExt cx="0" cy="0"/>
        </a:xfrm>
      </p:grpSpPr>
      <p:sp>
        <p:nvSpPr>
          <p:cNvPr id="13" name="Text Placeholder 4">
            <a:extLst>
              <a:ext uri="{FF2B5EF4-FFF2-40B4-BE49-F238E27FC236}">
                <a16:creationId xmlns:a16="http://schemas.microsoft.com/office/drawing/2014/main" id="{388A996F-D392-B455-2A4A-A7632D6D9CD5}"/>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Measures of central tendency</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2" name="Slide Number Placeholder 1">
            <a:extLst>
              <a:ext uri="{FF2B5EF4-FFF2-40B4-BE49-F238E27FC236}">
                <a16:creationId xmlns:a16="http://schemas.microsoft.com/office/drawing/2014/main" id="{69DCDBFC-7955-7C93-AFCB-4CA1FB68789E}"/>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3</a:t>
            </a:fld>
            <a:endParaRPr lang="en-US" dirty="0"/>
          </a:p>
        </p:txBody>
      </p:sp>
      <p:sp>
        <p:nvSpPr>
          <p:cNvPr id="3" name="Footer Placeholder 3">
            <a:extLst>
              <a:ext uri="{FF2B5EF4-FFF2-40B4-BE49-F238E27FC236}">
                <a16:creationId xmlns:a16="http://schemas.microsoft.com/office/drawing/2014/main" id="{D7C2BB9C-E432-FE4C-505E-468D2BECF405}"/>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a:solidFill>
                  <a:schemeClr val="tx1"/>
                </a:solidFill>
                <a:latin typeface="Gotham Light"/>
                <a:cs typeface="Gotham Light"/>
              </a:rPr>
              <a:t>Averages, etc.</a:t>
            </a:r>
            <a:endParaRPr lang="en-US" sz="3200" dirty="0">
              <a:solidFill>
                <a:schemeClr val="tx1"/>
              </a:solidFill>
              <a:latin typeface="Gotham Light"/>
              <a:cs typeface="Gotham Light"/>
            </a:endParaRPr>
          </a:p>
        </p:txBody>
      </p:sp>
      <p:sp>
        <p:nvSpPr>
          <p:cNvPr id="4" name="Text Placeholder 3">
            <a:extLst>
              <a:ext uri="{FF2B5EF4-FFF2-40B4-BE49-F238E27FC236}">
                <a16:creationId xmlns:a16="http://schemas.microsoft.com/office/drawing/2014/main" id="{39B4A628-C712-1E9A-C54C-33441C952C46}"/>
              </a:ext>
            </a:extLst>
          </p:cNvPr>
          <p:cNvSpPr>
            <a:spLocks noGrp="1"/>
          </p:cNvSpPr>
          <p:nvPr>
            <p:ph type="body" sz="quarter" idx="11"/>
          </p:nvPr>
        </p:nvSpPr>
        <p:spPr>
          <a:xfrm>
            <a:off x="992187" y="1829548"/>
            <a:ext cx="16840200" cy="10667252"/>
          </a:xfrm>
        </p:spPr>
        <p:txBody>
          <a:bodyPr>
            <a:normAutofit/>
          </a:bodyPr>
          <a:lstStyle/>
          <a:p>
            <a:pPr marL="0" indent="0">
              <a:buNone/>
            </a:pPr>
            <a:r>
              <a:rPr lang="en-US" sz="5800" b="1" dirty="0"/>
              <a:t>Measures of Central Tendency</a:t>
            </a:r>
            <a:r>
              <a:rPr lang="en-US" sz="5800" dirty="0"/>
              <a:t>* attempt to quantify the ‘center’ of the data. </a:t>
            </a:r>
          </a:p>
          <a:p>
            <a:pPr marL="952559" lvl="1" indent="0">
              <a:buNone/>
            </a:pPr>
            <a:endParaRPr lang="en-US" dirty="0"/>
          </a:p>
          <a:p>
            <a:pPr marL="1809809" lvl="1" indent="-857250">
              <a:buFont typeface="Arial" panose="020B0604020202020204" pitchFamily="34" charset="0"/>
              <a:buChar char="•"/>
            </a:pPr>
            <a:r>
              <a:rPr lang="en-US" sz="5200" dirty="0"/>
              <a:t>Arithmetic Mean</a:t>
            </a:r>
          </a:p>
          <a:p>
            <a:pPr marL="1809809" lvl="1" indent="-857250">
              <a:buFont typeface="Arial" panose="020B0604020202020204" pitchFamily="34" charset="0"/>
              <a:buChar char="•"/>
            </a:pPr>
            <a:r>
              <a:rPr lang="en-US" sz="5200" dirty="0"/>
              <a:t>Median</a:t>
            </a:r>
          </a:p>
          <a:p>
            <a:pPr marL="1809809" lvl="1" indent="-857250">
              <a:buFont typeface="Arial" panose="020B0604020202020204" pitchFamily="34" charset="0"/>
              <a:buChar char="•"/>
            </a:pPr>
            <a:r>
              <a:rPr lang="en-US" sz="5200" dirty="0"/>
              <a:t>Mode</a:t>
            </a:r>
            <a:endParaRPr lang="en-US" sz="5200" baseline="30000" dirty="0"/>
          </a:p>
          <a:p>
            <a:pPr marL="1809809" lvl="1" indent="-857250">
              <a:buFont typeface="Arial" panose="020B0604020202020204" pitchFamily="34" charset="0"/>
              <a:buChar char="•"/>
            </a:pPr>
            <a:endParaRPr lang="en-US" sz="5200" dirty="0"/>
          </a:p>
          <a:p>
            <a:pPr marL="1809809" lvl="1" indent="-857250">
              <a:buFont typeface="Arial" panose="020B0604020202020204" pitchFamily="34" charset="0"/>
              <a:buChar char="•"/>
            </a:pPr>
            <a:r>
              <a:rPr lang="en-US" sz="5200" dirty="0"/>
              <a:t>Geometric Mean</a:t>
            </a:r>
          </a:p>
          <a:p>
            <a:pPr marL="1809809" lvl="1" indent="-857250">
              <a:buFont typeface="Arial" panose="020B0604020202020204" pitchFamily="34" charset="0"/>
              <a:buChar char="•"/>
            </a:pPr>
            <a:r>
              <a:rPr lang="en-US" sz="5200" dirty="0"/>
              <a:t>Weighted Mean</a:t>
            </a:r>
            <a:endParaRPr lang="en-US" sz="5200" baseline="30000" dirty="0"/>
          </a:p>
        </p:txBody>
      </p:sp>
      <p:graphicFrame>
        <p:nvGraphicFramePr>
          <p:cNvPr id="6" name="Table 5">
            <a:extLst>
              <a:ext uri="{FF2B5EF4-FFF2-40B4-BE49-F238E27FC236}">
                <a16:creationId xmlns:a16="http://schemas.microsoft.com/office/drawing/2014/main" id="{8F42FFF7-E089-DFCD-8A05-0C2D2295C26E}"/>
              </a:ext>
            </a:extLst>
          </p:cNvPr>
          <p:cNvGraphicFramePr>
            <a:graphicFrameLocks noGrp="1"/>
          </p:cNvGraphicFramePr>
          <p:nvPr>
            <p:extLst>
              <p:ext uri="{D42A27DB-BD31-4B8C-83A1-F6EECF244321}">
                <p14:modId xmlns:p14="http://schemas.microsoft.com/office/powerpoint/2010/main" val="60342309"/>
              </p:ext>
            </p:extLst>
          </p:nvPr>
        </p:nvGraphicFramePr>
        <p:xfrm>
          <a:off x="9297987" y="5715000"/>
          <a:ext cx="14759134" cy="1737360"/>
        </p:xfrm>
        <a:graphic>
          <a:graphicData uri="http://schemas.openxmlformats.org/drawingml/2006/table">
            <a:tbl>
              <a:tblPr firstRow="1" bandRow="1">
                <a:tableStyleId>{5C22544A-7EE6-4342-B048-85BDC9FD1C3A}</a:tableStyleId>
              </a:tblPr>
              <a:tblGrid>
                <a:gridCol w="2495127">
                  <a:extLst>
                    <a:ext uri="{9D8B030D-6E8A-4147-A177-3AD203B41FA5}">
                      <a16:colId xmlns:a16="http://schemas.microsoft.com/office/drawing/2014/main" val="4040418856"/>
                    </a:ext>
                  </a:extLst>
                </a:gridCol>
                <a:gridCol w="12264007">
                  <a:extLst>
                    <a:ext uri="{9D8B030D-6E8A-4147-A177-3AD203B41FA5}">
                      <a16:colId xmlns:a16="http://schemas.microsoft.com/office/drawing/2014/main" val="1874761447"/>
                    </a:ext>
                  </a:extLst>
                </a:gridCol>
              </a:tblGrid>
              <a:tr h="370840">
                <a:tc>
                  <a:txBody>
                    <a:bodyPr/>
                    <a:lstStyle/>
                    <a:p>
                      <a:r>
                        <a:rPr lang="en-US" sz="3600" b="1" kern="1200" dirty="0">
                          <a:solidFill>
                            <a:schemeClr val="tx1"/>
                          </a:solidFill>
                          <a:latin typeface="+mn-lt"/>
                          <a:ea typeface="+mn-ea"/>
                          <a:cs typeface="+mn-cs"/>
                        </a:rPr>
                        <a:t>&lt;&lt;&lt;------</a:t>
                      </a:r>
                      <a:r>
                        <a:rPr lang="en-US" sz="3600" b="1" kern="1200" dirty="0">
                          <a:solidFill>
                            <a:schemeClr val="tx1"/>
                          </a:solidFill>
                          <a:latin typeface="+mn-lt"/>
                          <a:ea typeface="+mn-ea"/>
                          <a:cs typeface="+mn-cs"/>
                          <a:sym typeface="Wingdings" panose="05000000000000000000" pitchFamily="2" charset="2"/>
                        </a:rPr>
                        <a:t>--</a:t>
                      </a:r>
                      <a:endParaRPr lang="en-US" sz="3600" b="1" kern="1200" dirty="0">
                        <a:solidFill>
                          <a:schemeClr val="tx1"/>
                        </a:solidFill>
                        <a:latin typeface="+mn-lt"/>
                        <a:ea typeface="+mn-ea"/>
                        <a:cs typeface="+mn-cs"/>
                      </a:endParaRPr>
                    </a:p>
                  </a:txBody>
                  <a:tcPr anchor="ctr">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3600" b="0" dirty="0">
                          <a:solidFill>
                            <a:schemeClr val="tx1"/>
                          </a:solidFill>
                        </a:rPr>
                        <a:t> These three work well together. Aside from the information each one reveals individually, their relationship with each other yields additional information when analyzed properly.</a:t>
                      </a:r>
                    </a:p>
                  </a:txBody>
                  <a:tcPr>
                    <a:noFill/>
                  </a:tcPr>
                </a:tc>
                <a:extLst>
                  <a:ext uri="{0D108BD9-81ED-4DB2-BD59-A6C34878D82A}">
                    <a16:rowId xmlns:a16="http://schemas.microsoft.com/office/drawing/2014/main" val="1574215209"/>
                  </a:ext>
                </a:extLst>
              </a:tr>
            </a:tbl>
          </a:graphicData>
        </a:graphic>
      </p:graphicFrame>
    </p:spTree>
    <p:extLst>
      <p:ext uri="{BB962C8B-B14F-4D97-AF65-F5344CB8AC3E}">
        <p14:creationId xmlns:p14="http://schemas.microsoft.com/office/powerpoint/2010/main" val="90474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3BC6-3362-576D-8D73-0A3CD4517DD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7663318-4425-9D29-2486-94B49EEE270D}"/>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rPr>
              <a:t>Some Antics related to semantics</a:t>
            </a:r>
          </a:p>
        </p:txBody>
      </p:sp>
      <p:sp>
        <p:nvSpPr>
          <p:cNvPr id="3" name="Text Placeholder 2">
            <a:extLst>
              <a:ext uri="{FF2B5EF4-FFF2-40B4-BE49-F238E27FC236}">
                <a16:creationId xmlns:a16="http://schemas.microsoft.com/office/drawing/2014/main" id="{B538B4D0-527E-D667-5022-EF79E9AB4CB1}"/>
              </a:ext>
              <a:ext uri="{C183D7F6-B498-43B3-948B-1728B52AA6E4}">
                <adec:decorative xmlns:adec="http://schemas.microsoft.com/office/drawing/2017/decorative" val="0"/>
              </a:ext>
            </a:extLst>
          </p:cNvPr>
          <p:cNvSpPr>
            <a:spLocks noGrp="1"/>
          </p:cNvSpPr>
          <p:nvPr>
            <p:ph type="body" sz="quarter" idx="11"/>
          </p:nvPr>
        </p:nvSpPr>
        <p:spPr>
          <a:xfrm>
            <a:off x="12750741" y="3559075"/>
            <a:ext cx="10872848" cy="6835976"/>
          </a:xfrm>
        </p:spPr>
        <p:txBody>
          <a:bodyPr>
            <a:noAutofit/>
          </a:bodyPr>
          <a:lstStyle/>
          <a:p>
            <a:pPr marL="0" indent="0">
              <a:buNone/>
            </a:pPr>
            <a:r>
              <a:rPr lang="en-US" sz="3600" b="1" dirty="0">
                <a:latin typeface="Arial" panose="020B0604020202020204" pitchFamily="34" charset="0"/>
                <a:cs typeface="Arial" panose="020B0604020202020204" pitchFamily="34" charset="0"/>
              </a:rPr>
              <a:t>This is </a:t>
            </a:r>
            <a:r>
              <a:rPr lang="en-US" sz="3600" b="1" i="1" dirty="0">
                <a:latin typeface="Arial" panose="020B0604020202020204" pitchFamily="34" charset="0"/>
                <a:cs typeface="Arial" panose="020B0604020202020204" pitchFamily="34" charset="0"/>
              </a:rPr>
              <a:t>Business</a:t>
            </a:r>
            <a:r>
              <a:rPr lang="en-US" sz="3600" b="1" dirty="0">
                <a:latin typeface="Arial" panose="020B0604020202020204" pitchFamily="34" charset="0"/>
                <a:cs typeface="Arial" panose="020B0604020202020204" pitchFamily="34" charset="0"/>
              </a:rPr>
              <a:t> Statistics, so we’ll be using the same terminology as the </a:t>
            </a:r>
            <a:r>
              <a:rPr lang="en-US" sz="3600" b="1" i="1" dirty="0">
                <a:latin typeface="Arial" panose="020B0604020202020204" pitchFamily="34" charset="0"/>
                <a:cs typeface="Arial" panose="020B0604020202020204" pitchFamily="34" charset="0"/>
              </a:rPr>
              <a:t>business</a:t>
            </a:r>
            <a:r>
              <a:rPr lang="en-US" sz="3600" b="1" dirty="0">
                <a:latin typeface="Arial" panose="020B0604020202020204" pitchFamily="34" charset="0"/>
                <a:cs typeface="Arial" panose="020B0604020202020204" pitchFamily="34" charset="0"/>
              </a:rPr>
              <a:t> community. </a:t>
            </a:r>
          </a:p>
          <a:p>
            <a:pPr marL="0" indent="0">
              <a:buNone/>
            </a:pPr>
            <a:endParaRPr lang="en-US" sz="3600" b="1"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Know the technical terms so you know what they mean; however, a key part of presenting a coherent statistical analysis is communicating information in a clear way. Your results will be more compelling and useful if your stakeholders can assimilate the information and make decisions easily and quickly.</a:t>
            </a:r>
          </a:p>
        </p:txBody>
      </p:sp>
      <p:sp>
        <p:nvSpPr>
          <p:cNvPr id="6" name="Footer Placeholder 3">
            <a:extLst>
              <a:ext uri="{FF2B5EF4-FFF2-40B4-BE49-F238E27FC236}">
                <a16:creationId xmlns:a16="http://schemas.microsoft.com/office/drawing/2014/main" id="{5A1BF822-617B-58B1-913D-9D9FDDCEE942}"/>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a:solidFill>
                  <a:schemeClr val="tx1"/>
                </a:solidFill>
                <a:latin typeface="Gotham Light"/>
                <a:cs typeface="Gotham Light"/>
              </a:rPr>
              <a:t>Averages, etc.</a:t>
            </a:r>
            <a:endParaRPr lang="en-US" sz="3200" dirty="0">
              <a:solidFill>
                <a:schemeClr val="tx1"/>
              </a:solidFill>
              <a:latin typeface="Gotham Light"/>
              <a:cs typeface="Gotham Light"/>
            </a:endParaRPr>
          </a:p>
        </p:txBody>
      </p:sp>
      <p:sp>
        <p:nvSpPr>
          <p:cNvPr id="2" name="Slide Number Placeholder 1">
            <a:extLst>
              <a:ext uri="{FF2B5EF4-FFF2-40B4-BE49-F238E27FC236}">
                <a16:creationId xmlns:a16="http://schemas.microsoft.com/office/drawing/2014/main" id="{7E2080E0-67E0-861B-E5CF-27B3F11A8ACF}"/>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4</a:t>
            </a:fld>
            <a:endParaRPr lang="en-US" dirty="0"/>
          </a:p>
        </p:txBody>
      </p:sp>
      <p:pic>
        <p:nvPicPr>
          <p:cNvPr id="4" name="Picture 2" descr="7 Statistical Terms You'll Be Glad You Know">
            <a:extLst>
              <a:ext uri="{FF2B5EF4-FFF2-40B4-BE49-F238E27FC236}">
                <a16:creationId xmlns:a16="http://schemas.microsoft.com/office/drawing/2014/main" id="{059608F0-56C3-2613-3DB1-CFF346EE0A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73" t="-740" r="15027" b="740"/>
          <a:stretch>
            <a:fillRect/>
          </a:stretch>
        </p:blipFill>
        <p:spPr bwMode="auto">
          <a:xfrm>
            <a:off x="763587" y="3886200"/>
            <a:ext cx="10872848" cy="545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6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000">
              <a:schemeClr val="accent5">
                <a:lumMod val="20000"/>
                <a:lumOff val="80000"/>
              </a:schemeClr>
            </a:gs>
            <a:gs pos="71146">
              <a:srgbClr val="FEFFFF"/>
            </a:gs>
            <a:gs pos="73292">
              <a:schemeClr val="bg2"/>
            </a:gs>
            <a:gs pos="40000">
              <a:schemeClr val="accent1">
                <a:lumMod val="5000"/>
                <a:lumOff val="95000"/>
              </a:schemeClr>
            </a:gs>
            <a:gs pos="100000">
              <a:schemeClr val="accent5">
                <a:lumMod val="20000"/>
                <a:lumOff val="80000"/>
              </a:schemeClr>
            </a:gs>
          </a:gsLst>
          <a:lin ang="5400000" scaled="1"/>
        </a:gradFill>
        <a:effectLst/>
      </p:bgPr>
    </p:bg>
    <p:spTree>
      <p:nvGrpSpPr>
        <p:cNvPr id="1" name="">
          <a:extLst>
            <a:ext uri="{FF2B5EF4-FFF2-40B4-BE49-F238E27FC236}">
              <a16:creationId xmlns:a16="http://schemas.microsoft.com/office/drawing/2014/main" id="{DA048722-BB63-84E7-66F6-00FD6083948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8D4AEF1-4E19-38F1-CC2A-94CE63463390}"/>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rPr>
              <a:t>Nuances of the incongruences</a:t>
            </a:r>
          </a:p>
        </p:txBody>
      </p:sp>
      <p:sp>
        <p:nvSpPr>
          <p:cNvPr id="6" name="Footer Placeholder 3">
            <a:extLst>
              <a:ext uri="{FF2B5EF4-FFF2-40B4-BE49-F238E27FC236}">
                <a16:creationId xmlns:a16="http://schemas.microsoft.com/office/drawing/2014/main" id="{A5DC99E3-E77E-08DF-CD0C-E0A5C59F1BB4}"/>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a:solidFill>
                  <a:schemeClr val="tx1"/>
                </a:solidFill>
                <a:latin typeface="Gotham Light"/>
                <a:cs typeface="Gotham Light"/>
              </a:rPr>
              <a:t>Averages, etc.</a:t>
            </a:r>
            <a:endParaRPr lang="en-US" sz="3200" dirty="0">
              <a:solidFill>
                <a:schemeClr val="tx1"/>
              </a:solidFill>
              <a:latin typeface="Gotham Light"/>
              <a:cs typeface="Gotham Light"/>
            </a:endParaRPr>
          </a:p>
        </p:txBody>
      </p:sp>
      <p:sp>
        <p:nvSpPr>
          <p:cNvPr id="2" name="Slide Number Placeholder 1">
            <a:extLst>
              <a:ext uri="{FF2B5EF4-FFF2-40B4-BE49-F238E27FC236}">
                <a16:creationId xmlns:a16="http://schemas.microsoft.com/office/drawing/2014/main" id="{6CA41518-2699-925A-93BE-3320ADB65D62}"/>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5</a:t>
            </a:fld>
            <a:endParaRPr lang="en-US" dirty="0"/>
          </a:p>
        </p:txBody>
      </p:sp>
      <p:graphicFrame>
        <p:nvGraphicFramePr>
          <p:cNvPr id="7" name="Table 6">
            <a:extLst>
              <a:ext uri="{FF2B5EF4-FFF2-40B4-BE49-F238E27FC236}">
                <a16:creationId xmlns:a16="http://schemas.microsoft.com/office/drawing/2014/main" id="{FBE62793-B759-D371-F070-0C40D99FBF8A}"/>
              </a:ext>
            </a:extLst>
          </p:cNvPr>
          <p:cNvGraphicFramePr>
            <a:graphicFrameLocks noGrp="1"/>
          </p:cNvGraphicFramePr>
          <p:nvPr>
            <p:extLst>
              <p:ext uri="{D42A27DB-BD31-4B8C-83A1-F6EECF244321}">
                <p14:modId xmlns:p14="http://schemas.microsoft.com/office/powerpoint/2010/main" val="690998645"/>
              </p:ext>
            </p:extLst>
          </p:nvPr>
        </p:nvGraphicFramePr>
        <p:xfrm>
          <a:off x="1716086" y="2845025"/>
          <a:ext cx="20955001" cy="8213275"/>
        </p:xfrm>
        <a:graphic>
          <a:graphicData uri="http://schemas.openxmlformats.org/drawingml/2006/table">
            <a:tbl>
              <a:tblPr firstRow="1" bandRow="1">
                <a:tableStyleId>{073A0DAA-6AF3-43AB-8588-CEC1D06C72B9}</a:tableStyleId>
              </a:tblPr>
              <a:tblGrid>
                <a:gridCol w="10321237">
                  <a:extLst>
                    <a:ext uri="{9D8B030D-6E8A-4147-A177-3AD203B41FA5}">
                      <a16:colId xmlns:a16="http://schemas.microsoft.com/office/drawing/2014/main" val="2763701593"/>
                    </a:ext>
                  </a:extLst>
                </a:gridCol>
                <a:gridCol w="10633764">
                  <a:extLst>
                    <a:ext uri="{9D8B030D-6E8A-4147-A177-3AD203B41FA5}">
                      <a16:colId xmlns:a16="http://schemas.microsoft.com/office/drawing/2014/main" val="2775163993"/>
                    </a:ext>
                  </a:extLst>
                </a:gridCol>
              </a:tblGrid>
              <a:tr h="1062016">
                <a:tc>
                  <a:txBody>
                    <a:bodyPr/>
                    <a:lstStyle/>
                    <a:p>
                      <a:r>
                        <a:rPr lang="en-US" sz="4400" dirty="0"/>
                        <a:t>Statistics Jargon</a:t>
                      </a:r>
                    </a:p>
                  </a:txBody>
                  <a:tcPr/>
                </a:tc>
                <a:tc>
                  <a:txBody>
                    <a:bodyPr/>
                    <a:lstStyle/>
                    <a:p>
                      <a:r>
                        <a:rPr lang="en-US" sz="4400" dirty="0"/>
                        <a:t>Business World Corollary</a:t>
                      </a:r>
                    </a:p>
                  </a:txBody>
                  <a:tcPr/>
                </a:tc>
                <a:extLst>
                  <a:ext uri="{0D108BD9-81ED-4DB2-BD59-A6C34878D82A}">
                    <a16:rowId xmlns:a16="http://schemas.microsoft.com/office/drawing/2014/main" val="3352732602"/>
                  </a:ext>
                </a:extLst>
              </a:tr>
              <a:tr h="782706">
                <a:tc>
                  <a:txBody>
                    <a:bodyPr/>
                    <a:lstStyle/>
                    <a:p>
                      <a:r>
                        <a:rPr lang="en-US" sz="4400" dirty="0"/>
                        <a:t>Measure of Central Tendency</a:t>
                      </a:r>
                      <a:r>
                        <a:rPr lang="en-US" sz="4400" baseline="30000" dirty="0"/>
                        <a:t>1</a:t>
                      </a:r>
                    </a:p>
                  </a:txBody>
                  <a:tcPr/>
                </a:tc>
                <a:tc>
                  <a:txBody>
                    <a:bodyPr/>
                    <a:lstStyle/>
                    <a:p>
                      <a:r>
                        <a:rPr lang="en-US" sz="4400" dirty="0"/>
                        <a:t>Average</a:t>
                      </a:r>
                    </a:p>
                  </a:txBody>
                  <a:tcPr/>
                </a:tc>
                <a:extLst>
                  <a:ext uri="{0D108BD9-81ED-4DB2-BD59-A6C34878D82A}">
                    <a16:rowId xmlns:a16="http://schemas.microsoft.com/office/drawing/2014/main" val="3220693284"/>
                  </a:ext>
                </a:extLst>
              </a:tr>
              <a:tr h="1217433">
                <a:tc>
                  <a:txBody>
                    <a:bodyPr/>
                    <a:lstStyle/>
                    <a:p>
                      <a:r>
                        <a:rPr lang="en-US" sz="4400" dirty="0"/>
                        <a:t>Mean (aka Arithmetic Mean)</a:t>
                      </a:r>
                    </a:p>
                  </a:txBody>
                  <a:tcPr/>
                </a:tc>
                <a:tc>
                  <a:txBody>
                    <a:bodyPr/>
                    <a:lstStyle/>
                    <a:p>
                      <a:r>
                        <a:rPr lang="en-US" sz="4400" dirty="0"/>
                        <a:t>Average</a:t>
                      </a:r>
                    </a:p>
                  </a:txBody>
                  <a:tcPr/>
                </a:tc>
                <a:extLst>
                  <a:ext uri="{0D108BD9-81ED-4DB2-BD59-A6C34878D82A}">
                    <a16:rowId xmlns:a16="http://schemas.microsoft.com/office/drawing/2014/main" val="3097682333"/>
                  </a:ext>
                </a:extLst>
              </a:tr>
              <a:tr h="1217433">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400" dirty="0"/>
                        <a:t>Geometric Mean, GM</a:t>
                      </a:r>
                    </a:p>
                  </a:txBody>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400" dirty="0"/>
                        <a:t>‘Annualized</a:t>
                      </a:r>
                      <a:r>
                        <a:rPr lang="en-US" sz="4400" baseline="30000" dirty="0"/>
                        <a:t>2</a:t>
                      </a:r>
                      <a:r>
                        <a:rPr lang="en-US" sz="4400" baseline="0" dirty="0"/>
                        <a:t>___’</a:t>
                      </a:r>
                      <a:endParaRPr lang="en-US" sz="4400" baseline="30000" dirty="0"/>
                    </a:p>
                    <a:p>
                      <a:endParaRPr lang="en-US" sz="4400" dirty="0"/>
                    </a:p>
                  </a:txBody>
                  <a:tcPr/>
                </a:tc>
                <a:extLst>
                  <a:ext uri="{0D108BD9-81ED-4DB2-BD59-A6C34878D82A}">
                    <a16:rowId xmlns:a16="http://schemas.microsoft.com/office/drawing/2014/main" val="2089578885"/>
                  </a:ext>
                </a:extLst>
              </a:tr>
              <a:tr h="1217433">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400" dirty="0"/>
                        <a:t>Weighted mean</a:t>
                      </a:r>
                    </a:p>
                  </a:txBody>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400" dirty="0"/>
                        <a:t>Weighted average, Expectation value, ‘Risk-adjusted ___’</a:t>
                      </a:r>
                    </a:p>
                  </a:txBody>
                  <a:tcPr/>
                </a:tc>
                <a:extLst>
                  <a:ext uri="{0D108BD9-81ED-4DB2-BD59-A6C34878D82A}">
                    <a16:rowId xmlns:a16="http://schemas.microsoft.com/office/drawing/2014/main" val="2166473065"/>
                  </a:ext>
                </a:extLst>
              </a:tr>
              <a:tr h="715911">
                <a:tc>
                  <a:txBody>
                    <a:bodyPr/>
                    <a:lstStyle/>
                    <a:p>
                      <a:r>
                        <a:rPr lang="en-US" sz="4400" dirty="0"/>
                        <a:t>Median</a:t>
                      </a:r>
                    </a:p>
                  </a:txBody>
                  <a:tcPr/>
                </a:tc>
                <a:tc>
                  <a:txBody>
                    <a:bodyPr/>
                    <a:lstStyle/>
                    <a:p>
                      <a:r>
                        <a:rPr lang="en-US" sz="4400" dirty="0"/>
                        <a:t>Median</a:t>
                      </a:r>
                    </a:p>
                  </a:txBody>
                  <a:tcPr/>
                </a:tc>
                <a:extLst>
                  <a:ext uri="{0D108BD9-81ED-4DB2-BD59-A6C34878D82A}">
                    <a16:rowId xmlns:a16="http://schemas.microsoft.com/office/drawing/2014/main" val="897137186"/>
                  </a:ext>
                </a:extLst>
              </a:tr>
              <a:tr h="759949">
                <a:tc>
                  <a:txBody>
                    <a:bodyPr/>
                    <a:lstStyle/>
                    <a:p>
                      <a:r>
                        <a:rPr lang="en-US" sz="4400" dirty="0"/>
                        <a:t>Mode, Modal value</a:t>
                      </a:r>
                    </a:p>
                  </a:txBody>
                  <a:tcPr/>
                </a:tc>
                <a:tc>
                  <a:txBody>
                    <a:bodyPr/>
                    <a:lstStyle/>
                    <a:p>
                      <a:r>
                        <a:rPr lang="en-US" sz="4400" dirty="0"/>
                        <a:t>Most frequent occurrence</a:t>
                      </a:r>
                    </a:p>
                  </a:txBody>
                  <a:tcPr/>
                </a:tc>
                <a:extLst>
                  <a:ext uri="{0D108BD9-81ED-4DB2-BD59-A6C34878D82A}">
                    <a16:rowId xmlns:a16="http://schemas.microsoft.com/office/drawing/2014/main" val="198662399"/>
                  </a:ext>
                </a:extLst>
              </a:tr>
              <a:tr h="715911">
                <a:tc>
                  <a:txBody>
                    <a:bodyPr/>
                    <a:lstStyle/>
                    <a:p>
                      <a:r>
                        <a:rPr lang="en-US" sz="4400" dirty="0"/>
                        <a:t>Variance</a:t>
                      </a:r>
                    </a:p>
                  </a:txBody>
                  <a:tcPr/>
                </a:tc>
                <a:tc>
                  <a:txBody>
                    <a:bodyPr/>
                    <a:lstStyle/>
                    <a:p>
                      <a:r>
                        <a:rPr lang="en-US" sz="4400" dirty="0"/>
                        <a:t>Try to avoid using</a:t>
                      </a:r>
                      <a:r>
                        <a:rPr lang="en-US" sz="4400" baseline="30000" dirty="0"/>
                        <a:t>3</a:t>
                      </a:r>
                    </a:p>
                  </a:txBody>
                  <a:tcPr/>
                </a:tc>
                <a:extLst>
                  <a:ext uri="{0D108BD9-81ED-4DB2-BD59-A6C34878D82A}">
                    <a16:rowId xmlns:a16="http://schemas.microsoft.com/office/drawing/2014/main" val="3510950795"/>
                  </a:ext>
                </a:extLst>
              </a:tr>
            </a:tbl>
          </a:graphicData>
        </a:graphic>
      </p:graphicFrame>
    </p:spTree>
    <p:extLst>
      <p:ext uri="{BB962C8B-B14F-4D97-AF65-F5344CB8AC3E}">
        <p14:creationId xmlns:p14="http://schemas.microsoft.com/office/powerpoint/2010/main" val="1849558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F91CF-0D40-8DCA-218D-C4FE61B8FDA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E634C0A-D2ED-AADF-E465-DF40B5B1EDA1}"/>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lvl="0" algn="l">
              <a:spcBef>
                <a:spcPct val="20000"/>
              </a:spcBef>
              <a:defRPr/>
            </a:pPr>
            <a:r>
              <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rPr>
              <a:t>Use Cases for </a:t>
            </a:r>
            <a:r>
              <a:rPr lang="en-US" sz="4500" b="1" cap="all" dirty="0">
                <a:solidFill>
                  <a:schemeClr val="bg1"/>
                </a:solidFill>
                <a:cs typeface="Arial Black" panose="020B0604020202020204" pitchFamily="34" charset="0"/>
              </a:rPr>
              <a:t>Geometric Mean</a:t>
            </a:r>
            <a:endParaRPr kumimoji="0" lang="en-US" sz="4500" b="1" i="0"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4" name="TextBox 3">
            <a:extLst>
              <a:ext uri="{FF2B5EF4-FFF2-40B4-BE49-F238E27FC236}">
                <a16:creationId xmlns:a16="http://schemas.microsoft.com/office/drawing/2014/main" id="{54FAA7C1-CA9D-2384-C01E-FC3ECF0BB5C2}"/>
              </a:ext>
              <a:ext uri="{C183D7F6-B498-43B3-948B-1728B52AA6E4}">
                <adec:decorative xmlns:adec="http://schemas.microsoft.com/office/drawing/2017/decorative" val="0"/>
              </a:ext>
            </a:extLst>
          </p:cNvPr>
          <p:cNvSpPr txBox="1"/>
          <p:nvPr/>
        </p:nvSpPr>
        <p:spPr>
          <a:xfrm>
            <a:off x="0" y="1930936"/>
            <a:ext cx="24387175" cy="5386090"/>
          </a:xfrm>
          <a:prstGeom prst="rect">
            <a:avLst/>
          </a:prstGeom>
          <a:noFill/>
        </p:spPr>
        <p:txBody>
          <a:bodyPr wrap="square" numCol="1" rtlCol="0">
            <a:spAutoFit/>
          </a:bodyPr>
          <a:lstStyle/>
          <a:p>
            <a:pPr lvl="1"/>
            <a:r>
              <a:rPr lang="en-US" sz="3600" dirty="0">
                <a:latin typeface="Arial" panose="020B0604020202020204" pitchFamily="34" charset="0"/>
                <a:cs typeface="Arial" panose="020B0604020202020204" pitchFamily="34" charset="0"/>
              </a:rPr>
              <a:t>To calculate the average value of the data, first use the data type to determine which formula to use</a:t>
            </a:r>
          </a:p>
          <a:p>
            <a:pPr lvl="1"/>
            <a:endParaRPr lang="en-US" sz="36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Variables dealing with rates of change, or </a:t>
            </a:r>
            <a:r>
              <a:rPr lang="en-US" sz="3600" b="1" dirty="0">
                <a:latin typeface="Arial" panose="020B0604020202020204" pitchFamily="34" charset="0"/>
                <a:cs typeface="Arial" panose="020B0604020202020204" pitchFamily="34" charset="0"/>
              </a:rPr>
              <a:t>Growth:</a:t>
            </a:r>
            <a:r>
              <a:rPr lang="en-US" sz="3600" dirty="0">
                <a:latin typeface="Arial" panose="020B0604020202020204" pitchFamily="34" charset="0"/>
                <a:cs typeface="Arial" panose="020B0604020202020204" pitchFamily="34" charset="0"/>
              </a:rPr>
              <a:t> use </a:t>
            </a:r>
            <a:r>
              <a:rPr lang="en-US" sz="3600" b="1" dirty="0">
                <a:latin typeface="Arial" panose="020B0604020202020204" pitchFamily="34" charset="0"/>
                <a:cs typeface="Arial" panose="020B0604020202020204" pitchFamily="34" charset="0"/>
              </a:rPr>
              <a:t>Geometric Mean</a:t>
            </a:r>
          </a:p>
          <a:p>
            <a:pPr lvl="1"/>
            <a:endParaRPr lang="en-US" sz="36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2"/>
            <a:r>
              <a:rPr lang="en-US" sz="3600" dirty="0">
                <a:latin typeface="Arial" panose="020B0604020202020204" pitchFamily="34" charset="0"/>
                <a:cs typeface="Arial" panose="020B0604020202020204" pitchFamily="34" charset="0"/>
              </a:rPr>
              <a:t>	Pay Raises		</a:t>
            </a:r>
            <a:r>
              <a:rPr lang="en-US" sz="3600" dirty="0">
                <a:latin typeface="Arial" panose="020B0604020202020204" pitchFamily="34" charset="0"/>
                <a:cs typeface="Arial" panose="020B0604020202020204" pitchFamily="34" charset="0"/>
                <a:sym typeface="Wingdings" panose="05000000000000000000" pitchFamily="2" charset="2"/>
              </a:rPr>
              <a:t></a:t>
            </a:r>
            <a:r>
              <a:rPr lang="en-US" sz="3600" dirty="0">
                <a:latin typeface="Arial" panose="020B0604020202020204" pitchFamily="34" charset="0"/>
                <a:cs typeface="Arial" panose="020B0604020202020204" pitchFamily="34" charset="0"/>
              </a:rPr>
              <a:t>	(Income </a:t>
            </a:r>
            <a:r>
              <a:rPr lang="en-US" sz="3600" b="1" dirty="0">
                <a:latin typeface="Arial" panose="020B0604020202020204" pitchFamily="34" charset="0"/>
                <a:cs typeface="Arial" panose="020B0604020202020204" pitchFamily="34" charset="0"/>
              </a:rPr>
              <a:t>Growth</a:t>
            </a:r>
            <a:r>
              <a:rPr lang="en-US" sz="3600" dirty="0">
                <a:latin typeface="Arial" panose="020B0604020202020204" pitchFamily="34" charset="0"/>
                <a:cs typeface="Arial" panose="020B0604020202020204" pitchFamily="34" charset="0"/>
              </a:rPr>
              <a:t> : </a:t>
            </a:r>
            <a:r>
              <a:rPr lang="en-US" sz="3600" b="1" dirty="0">
                <a:latin typeface="Arial" panose="020B0604020202020204" pitchFamily="34" charset="0"/>
                <a:cs typeface="Arial" panose="020B0604020202020204" pitchFamily="34" charset="0"/>
              </a:rPr>
              <a:t>Geometric</a:t>
            </a:r>
            <a:r>
              <a:rPr lang="en-US" sz="3600" dirty="0">
                <a:latin typeface="Arial" panose="020B0604020202020204" pitchFamily="34" charset="0"/>
                <a:cs typeface="Arial" panose="020B0604020202020204" pitchFamily="34" charset="0"/>
              </a:rPr>
              <a:t>)</a:t>
            </a:r>
          </a:p>
          <a:p>
            <a:pPr lvl="2"/>
            <a:r>
              <a:rPr lang="en-US" sz="3600" dirty="0">
                <a:latin typeface="Arial" panose="020B0604020202020204" pitchFamily="34" charset="0"/>
                <a:cs typeface="Arial" panose="020B0604020202020204" pitchFamily="34" charset="0"/>
              </a:rPr>
              <a:t>	Inflation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Growth</a:t>
            </a:r>
            <a:r>
              <a:rPr lang="en-US" sz="3600" dirty="0">
                <a:latin typeface="Arial" panose="020B0604020202020204" pitchFamily="34" charset="0"/>
                <a:cs typeface="Arial" panose="020B0604020202020204" pitchFamily="34" charset="0"/>
              </a:rPr>
              <a:t> in cost of living : </a:t>
            </a:r>
            <a:r>
              <a:rPr lang="en-US" sz="3600" b="1" dirty="0">
                <a:latin typeface="Arial" panose="020B0604020202020204" pitchFamily="34" charset="0"/>
                <a:cs typeface="Arial" panose="020B0604020202020204" pitchFamily="34" charset="0"/>
              </a:rPr>
              <a:t>Geometric</a:t>
            </a:r>
            <a:r>
              <a:rPr lang="en-US" sz="3600" dirty="0">
                <a:latin typeface="Arial" panose="020B0604020202020204" pitchFamily="34" charset="0"/>
                <a:cs typeface="Arial" panose="020B0604020202020204" pitchFamily="34" charset="0"/>
              </a:rPr>
              <a:t>)</a:t>
            </a:r>
          </a:p>
          <a:p>
            <a:pPr lvl="2"/>
            <a:r>
              <a:rPr lang="en-US" sz="3600" dirty="0">
                <a:latin typeface="Arial" panose="020B0604020202020204" pitchFamily="34" charset="0"/>
                <a:cs typeface="Arial" panose="020B0604020202020204" pitchFamily="34" charset="0"/>
              </a:rPr>
              <a:t>	Investment Return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Growth</a:t>
            </a:r>
            <a:r>
              <a:rPr lang="en-US" sz="3600" dirty="0">
                <a:latin typeface="Arial" panose="020B0604020202020204" pitchFamily="34" charset="0"/>
                <a:cs typeface="Arial" panose="020B0604020202020204" pitchFamily="34" charset="0"/>
              </a:rPr>
              <a:t> of investment principal : </a:t>
            </a:r>
            <a:r>
              <a:rPr lang="en-US" sz="3600" b="1" dirty="0">
                <a:latin typeface="Arial" panose="020B0604020202020204" pitchFamily="34" charset="0"/>
                <a:cs typeface="Arial" panose="020B0604020202020204" pitchFamily="34" charset="0"/>
              </a:rPr>
              <a:t>Geometric</a:t>
            </a:r>
            <a:r>
              <a:rPr lang="en-US" sz="3600" dirty="0">
                <a:latin typeface="Arial" panose="020B0604020202020204" pitchFamily="34" charset="0"/>
                <a:cs typeface="Arial" panose="020B0604020202020204" pitchFamily="34" charset="0"/>
              </a:rPr>
              <a:t>)</a:t>
            </a:r>
          </a:p>
          <a:p>
            <a:pPr lvl="2"/>
            <a:r>
              <a:rPr lang="en-US" sz="3600" dirty="0"/>
              <a:t>	Population </a:t>
            </a:r>
            <a:r>
              <a:rPr lang="en-US" sz="3600" b="1" dirty="0"/>
              <a:t>Growth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t>	</a:t>
            </a:r>
            <a:r>
              <a:rPr lang="en-US" sz="3600" b="1" dirty="0"/>
              <a:t>Growth</a:t>
            </a:r>
            <a:r>
              <a:rPr lang="en-US" sz="3600" dirty="0"/>
              <a:t> : </a:t>
            </a:r>
            <a:r>
              <a:rPr lang="en-US" sz="3600" b="1" dirty="0"/>
              <a:t>GEOMETRIC</a:t>
            </a:r>
            <a:r>
              <a:rPr lang="en-US" sz="3600" dirty="0"/>
              <a:t>!</a:t>
            </a:r>
          </a:p>
          <a:p>
            <a:pPr lvl="1"/>
            <a:endParaRPr lang="en-US" sz="3600" dirty="0"/>
          </a:p>
        </p:txBody>
      </p:sp>
      <p:sp>
        <p:nvSpPr>
          <p:cNvPr id="6" name="Footer Placeholder 3">
            <a:extLst>
              <a:ext uri="{FF2B5EF4-FFF2-40B4-BE49-F238E27FC236}">
                <a16:creationId xmlns:a16="http://schemas.microsoft.com/office/drawing/2014/main" id="{87CFCFCE-32DC-AFB7-2182-7B8B109466D7}"/>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0669CA44-813B-0895-6604-810954B27213}"/>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6</a:t>
            </a:fld>
            <a:endParaRPr lang="en-US" dirty="0"/>
          </a:p>
        </p:txBody>
      </p:sp>
      <p:grpSp>
        <p:nvGrpSpPr>
          <p:cNvPr id="8" name="Group 7">
            <a:extLst>
              <a:ext uri="{FF2B5EF4-FFF2-40B4-BE49-F238E27FC236}">
                <a16:creationId xmlns:a16="http://schemas.microsoft.com/office/drawing/2014/main" id="{016BD7AB-90DF-BFE8-0F4F-765167698D46}"/>
              </a:ext>
            </a:extLst>
          </p:cNvPr>
          <p:cNvGrpSpPr/>
          <p:nvPr/>
        </p:nvGrpSpPr>
        <p:grpSpPr>
          <a:xfrm>
            <a:off x="2211387" y="7938668"/>
            <a:ext cx="20421600" cy="4648200"/>
            <a:chOff x="1296987" y="7543799"/>
            <a:chExt cx="18364200" cy="5851525"/>
          </a:xfrm>
        </p:grpSpPr>
        <p:sp>
          <p:nvSpPr>
            <p:cNvPr id="7" name="Rectangle: Rounded Corners 6">
              <a:extLst>
                <a:ext uri="{FF2B5EF4-FFF2-40B4-BE49-F238E27FC236}">
                  <a16:creationId xmlns:a16="http://schemas.microsoft.com/office/drawing/2014/main" id="{A12E4994-249D-8411-2FAB-E0D4957CFD0C}"/>
                </a:ext>
              </a:extLst>
            </p:cNvPr>
            <p:cNvSpPr/>
            <p:nvPr/>
          </p:nvSpPr>
          <p:spPr>
            <a:xfrm>
              <a:off x="1449387" y="7543799"/>
              <a:ext cx="18211800" cy="5851525"/>
            </a:xfrm>
            <a:prstGeom prst="roundRect">
              <a:avLst/>
            </a:prstGeom>
            <a:solidFill>
              <a:schemeClr val="accent5">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C7BC2F35-B045-98E0-B5A0-36562B4A55FF}"/>
                </a:ext>
              </a:extLst>
            </p:cNvPr>
            <p:cNvSpPr txBox="1"/>
            <p:nvPr/>
          </p:nvSpPr>
          <p:spPr>
            <a:xfrm>
              <a:off x="1296987" y="7543799"/>
              <a:ext cx="17449800" cy="5832427"/>
            </a:xfrm>
            <a:prstGeom prst="rect">
              <a:avLst/>
            </a:prstGeom>
            <a:noFill/>
            <a:ln w="19050" cap="rnd" cmpd="dbl">
              <a:noFill/>
            </a:ln>
          </p:spPr>
          <p:txBody>
            <a:bodyPr wrap="square" rtlCol="0">
              <a:spAutoFit/>
            </a:bodyPr>
            <a:lstStyle/>
            <a:p>
              <a:pPr lvl="1"/>
              <a:endParaRPr lang="en-US" sz="3600" dirty="0"/>
            </a:p>
            <a:p>
              <a:pPr lvl="1"/>
              <a:r>
                <a:rPr lang="en-US" sz="3600" dirty="0"/>
                <a:t>Other indicators to calculate the average using the Geometric Mean formula:</a:t>
              </a:r>
            </a:p>
            <a:p>
              <a:pPr lvl="1"/>
              <a:endParaRPr lang="en-US" sz="2000" dirty="0"/>
            </a:p>
            <a:p>
              <a:pPr lvl="1"/>
              <a:r>
                <a:rPr lang="en-US" sz="3600" dirty="0"/>
                <a:t>		YoY			Annualized</a:t>
              </a:r>
            </a:p>
            <a:p>
              <a:pPr lvl="1"/>
              <a:r>
                <a:rPr lang="en-US" sz="3600" dirty="0"/>
                <a:t>		MoM			Return/yield</a:t>
              </a:r>
            </a:p>
            <a:p>
              <a:pPr lvl="1"/>
              <a:r>
                <a:rPr lang="en-US" sz="3600" dirty="0"/>
                <a:t>		% Change			Compound Interest*</a:t>
              </a:r>
            </a:p>
            <a:p>
              <a:pPr marL="1425575" lvl="1" indent="-15875">
                <a:tabLst>
                  <a:tab pos="14630400" algn="l"/>
                </a:tabLst>
              </a:pPr>
              <a:endParaRPr lang="en-US" sz="3200" i="1" dirty="0"/>
            </a:p>
            <a:p>
              <a:pPr marL="1022350" lvl="1" indent="-15875">
                <a:tabLst>
                  <a:tab pos="14630400" algn="l"/>
                </a:tabLst>
              </a:pPr>
              <a:r>
                <a:rPr lang="en-US" sz="3200" b="1" i="1" dirty="0"/>
                <a:t>If you see these terms/phrases, the geometric mean will likely help you in your analysis.</a:t>
              </a:r>
            </a:p>
            <a:p>
              <a:endParaRPr lang="en-US" sz="3200" i="1" dirty="0"/>
            </a:p>
          </p:txBody>
        </p:sp>
      </p:grpSp>
    </p:spTree>
    <p:extLst>
      <p:ext uri="{BB962C8B-B14F-4D97-AF65-F5344CB8AC3E}">
        <p14:creationId xmlns:p14="http://schemas.microsoft.com/office/powerpoint/2010/main" val="320868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9EFA28-DCC6-117B-ED54-3EC684BC4D9C}"/>
              </a:ext>
            </a:extLst>
          </p:cNvPr>
          <p:cNvSpPr>
            <a:spLocks noGrp="1"/>
          </p:cNvSpPr>
          <p:nvPr>
            <p:ph type="sldNum" sz="quarter" idx="4"/>
          </p:nvPr>
        </p:nvSpPr>
        <p:spPr/>
        <p:txBody>
          <a:bodyPr/>
          <a:lstStyle/>
          <a:p>
            <a:fld id="{DA0720B4-62EC-4DE5-8947-4026BA8F455F}" type="slidenum">
              <a:rPr lang="en-US" smtClean="0"/>
              <a:pPr/>
              <a:t>7</a:t>
            </a:fld>
            <a:endParaRPr lang="en-US" dirty="0"/>
          </a:p>
        </p:txBody>
      </p:sp>
      <p:sp>
        <p:nvSpPr>
          <p:cNvPr id="3" name="Text Placeholder 2">
            <a:extLst>
              <a:ext uri="{FF2B5EF4-FFF2-40B4-BE49-F238E27FC236}">
                <a16:creationId xmlns:a16="http://schemas.microsoft.com/office/drawing/2014/main" id="{3F02B5EB-725B-EEAA-B2B1-DA91E95AABE1}"/>
              </a:ext>
            </a:extLst>
          </p:cNvPr>
          <p:cNvSpPr>
            <a:spLocks noGrp="1"/>
          </p:cNvSpPr>
          <p:nvPr>
            <p:ph type="body" sz="quarter" idx="11"/>
          </p:nvPr>
        </p:nvSpPr>
        <p:spPr>
          <a:xfrm>
            <a:off x="992187" y="1753348"/>
            <a:ext cx="22402799" cy="2818652"/>
          </a:xfrm>
        </p:spPr>
        <p:txBody>
          <a:bodyPr>
            <a:normAutofit/>
          </a:bodyPr>
          <a:lstStyle/>
          <a:p>
            <a:pPr marL="0" indent="0">
              <a:buNone/>
            </a:pPr>
            <a:r>
              <a:rPr lang="en-US" sz="6600" dirty="0"/>
              <a:t>Since Geometric Mean (GM) is used to calculate </a:t>
            </a:r>
            <a:r>
              <a:rPr lang="en-US" sz="6600" b="1" dirty="0"/>
              <a:t>annualized</a:t>
            </a:r>
            <a:r>
              <a:rPr lang="en-US" sz="6600" dirty="0"/>
              <a:t> </a:t>
            </a:r>
            <a:r>
              <a:rPr lang="en-US" sz="6600" b="1" dirty="0"/>
              <a:t>growth </a:t>
            </a:r>
            <a:r>
              <a:rPr lang="en-US" sz="6600" dirty="0"/>
              <a:t>metrics, the formula is:</a:t>
            </a:r>
          </a:p>
        </p:txBody>
      </p:sp>
      <p:sp>
        <p:nvSpPr>
          <p:cNvPr id="4" name="Footer Placeholder 3">
            <a:extLst>
              <a:ext uri="{FF2B5EF4-FFF2-40B4-BE49-F238E27FC236}">
                <a16:creationId xmlns:a16="http://schemas.microsoft.com/office/drawing/2014/main" id="{28C1843E-402E-DBE0-0D91-8E3B083727AF}"/>
              </a:ext>
            </a:extLst>
          </p:cNvPr>
          <p:cNvSpPr>
            <a:spLocks noGrp="1"/>
          </p:cNvSpPr>
          <p:nvPr>
            <p:ph type="ftr" sz="quarter" idx="3"/>
          </p:nvPr>
        </p:nvSpPr>
        <p:spPr/>
        <p:txBody>
          <a:bodyPr/>
          <a:lstStyle/>
          <a:p>
            <a:pPr algn="l"/>
            <a:r>
              <a:rPr lang="en-US" sz="3200" dirty="0">
                <a:solidFill>
                  <a:schemeClr val="tx1"/>
                </a:solidFill>
                <a:latin typeface="Gotham Light"/>
                <a:cs typeface="Gotham Light"/>
              </a:rPr>
              <a:t>Averages, etc.</a:t>
            </a:r>
          </a:p>
        </p:txBody>
      </p:sp>
      <p:sp>
        <p:nvSpPr>
          <p:cNvPr id="5" name="Text Placeholder 4">
            <a:extLst>
              <a:ext uri="{FF2B5EF4-FFF2-40B4-BE49-F238E27FC236}">
                <a16:creationId xmlns:a16="http://schemas.microsoft.com/office/drawing/2014/main" id="{C4E2EAED-5DCF-1B21-0823-E1E00CA66F42}"/>
              </a:ext>
            </a:extLst>
          </p:cNvPr>
          <p:cNvSpPr>
            <a:spLocks noGrp="1"/>
          </p:cNvSpPr>
          <p:nvPr>
            <p:ph type="body" sz="quarter" idx="12"/>
          </p:nvPr>
        </p:nvSpPr>
        <p:spPr/>
        <p:txBody>
          <a:bodyPr/>
          <a:lstStyle/>
          <a:p>
            <a:r>
              <a:rPr lang="en-US" dirty="0"/>
              <a:t>Geometric mean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62D4AC-A4F0-E3D3-7B06-E4050205FE84}"/>
                  </a:ext>
                </a:extLst>
              </p:cNvPr>
              <p:cNvSpPr txBox="1"/>
              <p:nvPr/>
            </p:nvSpPr>
            <p:spPr>
              <a:xfrm>
                <a:off x="2936661" y="3641316"/>
                <a:ext cx="10363200" cy="8554521"/>
              </a:xfrm>
              <a:prstGeom prst="rect">
                <a:avLst/>
              </a:prstGeom>
              <a:noFill/>
            </p:spPr>
            <p:txBody>
              <a:bodyPr wrap="square" lIns="0" tIns="0" rIns="0" bIns="0" rtlCol="0">
                <a:spAutoFit/>
              </a:bodyPr>
              <a:lstStyle/>
              <a:p>
                <a:pPr>
                  <a:lnSpc>
                    <a:spcPct val="150000"/>
                  </a:lnSpc>
                </a:pPr>
                <a:r>
                  <a:rPr lang="en-US" sz="8000" dirty="0"/>
                  <a:t>GM = </a:t>
                </a:r>
                <a14:m>
                  <m:oMath xmlns:m="http://schemas.openxmlformats.org/officeDocument/2006/math">
                    <m:rad>
                      <m:radPr>
                        <m:ctrlPr>
                          <a:rPr lang="en-US" sz="8000" i="1" smtClean="0">
                            <a:latin typeface="Cambria Math" panose="02040503050406030204" pitchFamily="18" charset="0"/>
                          </a:rPr>
                        </m:ctrlPr>
                      </m:radPr>
                      <m:deg>
                        <m:r>
                          <m:rPr>
                            <m:brk m:alnAt="7"/>
                          </m:rPr>
                          <a:rPr lang="en-US" sz="8000" b="0" i="1" smtClean="0">
                            <a:latin typeface="Cambria Math" panose="02040503050406030204" pitchFamily="18" charset="0"/>
                          </a:rPr>
                          <m:t>𝑡</m:t>
                        </m:r>
                      </m:deg>
                      <m:e>
                        <m:f>
                          <m:fPr>
                            <m:ctrlPr>
                              <a:rPr lang="en-US" sz="8000" i="1">
                                <a:latin typeface="Cambria Math" panose="02040503050406030204" pitchFamily="18" charset="0"/>
                              </a:rPr>
                            </m:ctrlPr>
                          </m:fPr>
                          <m:num>
                            <m:r>
                              <a:rPr lang="en-US" sz="8000" i="1">
                                <a:latin typeface="Cambria Math" panose="02040503050406030204" pitchFamily="18" charset="0"/>
                              </a:rPr>
                              <m:t>𝑥</m:t>
                            </m:r>
                            <m:r>
                              <a:rPr lang="en-US" sz="8000" i="1" baseline="-25000">
                                <a:latin typeface="Cambria Math" panose="02040503050406030204" pitchFamily="18" charset="0"/>
                              </a:rPr>
                              <m:t>𝑓𝑖𝑛𝑎𝑙</m:t>
                            </m:r>
                          </m:num>
                          <m:den>
                            <m:r>
                              <a:rPr lang="en-US" sz="8000" i="1">
                                <a:latin typeface="Cambria Math" panose="02040503050406030204" pitchFamily="18" charset="0"/>
                              </a:rPr>
                              <m:t>𝑥</m:t>
                            </m:r>
                            <m:r>
                              <a:rPr lang="en-US" sz="8000" i="1" baseline="-25000">
                                <a:latin typeface="Cambria Math" panose="02040503050406030204" pitchFamily="18" charset="0"/>
                              </a:rPr>
                              <m:t>𝑖𝑛𝑖𝑡𝑖𝑎𝑙</m:t>
                            </m:r>
                          </m:den>
                        </m:f>
                      </m:e>
                    </m:rad>
                    <m:r>
                      <a:rPr lang="en-US" sz="8000" b="0" i="1" smtClean="0">
                        <a:latin typeface="Cambria Math" panose="02040503050406030204" pitchFamily="18" charset="0"/>
                      </a:rPr>
                      <m:t> −1</m:t>
                    </m:r>
                  </m:oMath>
                </a14:m>
                <a:endParaRPr lang="en-US" sz="8000" b="0" dirty="0"/>
              </a:p>
              <a:p>
                <a:pPr>
                  <a:lnSpc>
                    <a:spcPct val="150000"/>
                  </a:lnSpc>
                </a:pPr>
                <a:r>
                  <a:rPr lang="en-US" sz="6000" dirty="0"/>
                  <a:t>or</a:t>
                </a:r>
                <a:endParaRPr lang="en-US" sz="8000" dirty="0"/>
              </a:p>
              <a:p>
                <a:pPr>
                  <a:lnSpc>
                    <a:spcPct val="150000"/>
                  </a:lnSpc>
                </a:pPr>
                <a:r>
                  <a:rPr lang="en-US" sz="8000" b="1" dirty="0"/>
                  <a:t>GM = </a:t>
                </a:r>
                <a14:m>
                  <m:oMath xmlns:m="http://schemas.openxmlformats.org/officeDocument/2006/math">
                    <m:sSup>
                      <m:sSupPr>
                        <m:ctrlPr>
                          <a:rPr lang="en-US" sz="8000" b="1" i="1" smtClean="0">
                            <a:latin typeface="Cambria Math" panose="02040503050406030204" pitchFamily="18" charset="0"/>
                          </a:rPr>
                        </m:ctrlPr>
                      </m:sSupPr>
                      <m:e>
                        <m:d>
                          <m:dPr>
                            <m:ctrlPr>
                              <a:rPr lang="en-US" sz="8000" b="1" i="1" smtClean="0">
                                <a:latin typeface="Cambria Math" panose="02040503050406030204" pitchFamily="18" charset="0"/>
                              </a:rPr>
                            </m:ctrlPr>
                          </m:dPr>
                          <m:e>
                            <m:f>
                              <m:fPr>
                                <m:ctrlPr>
                                  <a:rPr lang="en-US" sz="8000" b="1" i="1" smtClean="0">
                                    <a:latin typeface="Cambria Math" panose="02040503050406030204" pitchFamily="18" charset="0"/>
                                  </a:rPr>
                                </m:ctrlPr>
                              </m:fPr>
                              <m:num>
                                <m:r>
                                  <a:rPr lang="en-US" sz="8000" b="1" i="1">
                                    <a:latin typeface="Cambria Math" panose="02040503050406030204" pitchFamily="18" charset="0"/>
                                  </a:rPr>
                                  <m:t>𝒙</m:t>
                                </m:r>
                                <m:r>
                                  <a:rPr lang="en-US" sz="8000" b="1" i="1" baseline="-25000">
                                    <a:latin typeface="Cambria Math" panose="02040503050406030204" pitchFamily="18" charset="0"/>
                                  </a:rPr>
                                  <m:t>𝒇𝒊𝒏𝒂𝒍</m:t>
                                </m:r>
                              </m:num>
                              <m:den>
                                <m:r>
                                  <a:rPr lang="en-US" sz="8000" b="1" i="1">
                                    <a:latin typeface="Cambria Math" panose="02040503050406030204" pitchFamily="18" charset="0"/>
                                  </a:rPr>
                                  <m:t>𝒙</m:t>
                                </m:r>
                                <m:r>
                                  <a:rPr lang="en-US" sz="8000" b="1" i="1" baseline="-25000">
                                    <a:latin typeface="Cambria Math" panose="02040503050406030204" pitchFamily="18" charset="0"/>
                                  </a:rPr>
                                  <m:t>𝒊𝒏𝒊𝒕𝒊𝒂𝒍</m:t>
                                </m:r>
                              </m:den>
                            </m:f>
                          </m:e>
                        </m:d>
                      </m:e>
                      <m:sup>
                        <m:f>
                          <m:fPr>
                            <m:type m:val="skw"/>
                            <m:ctrlPr>
                              <a:rPr lang="en-US" sz="8000" b="1" i="1" smtClean="0">
                                <a:latin typeface="Cambria Math" panose="02040503050406030204" pitchFamily="18" charset="0"/>
                              </a:rPr>
                            </m:ctrlPr>
                          </m:fPr>
                          <m:num>
                            <m:r>
                              <a:rPr lang="en-US" sz="8000" b="1" i="1" smtClean="0">
                                <a:latin typeface="Cambria Math" panose="02040503050406030204" pitchFamily="18" charset="0"/>
                              </a:rPr>
                              <m:t>𝟏</m:t>
                            </m:r>
                          </m:num>
                          <m:den>
                            <m:r>
                              <a:rPr lang="en-US" sz="8000" b="1" i="1" smtClean="0">
                                <a:latin typeface="Cambria Math" panose="02040503050406030204" pitchFamily="18" charset="0"/>
                              </a:rPr>
                              <m:t>𝒕</m:t>
                            </m:r>
                          </m:den>
                        </m:f>
                      </m:sup>
                    </m:sSup>
                    <m:r>
                      <a:rPr lang="en-US" sz="8000" b="1" i="1" smtClean="0">
                        <a:latin typeface="Cambria Math" panose="02040503050406030204" pitchFamily="18" charset="0"/>
                      </a:rPr>
                      <m:t>−</m:t>
                    </m:r>
                    <m:r>
                      <a:rPr lang="en-US" sz="8000" b="1" i="1" smtClean="0">
                        <a:latin typeface="Cambria Math" panose="02040503050406030204" pitchFamily="18" charset="0"/>
                      </a:rPr>
                      <m:t>𝟏</m:t>
                    </m:r>
                  </m:oMath>
                </a14:m>
                <a:r>
                  <a:rPr lang="en-US" sz="8000" b="1" baseline="30000" dirty="0"/>
                  <a:t> </a:t>
                </a:r>
              </a:p>
            </p:txBody>
          </p:sp>
        </mc:Choice>
        <mc:Fallback xmlns="">
          <p:sp>
            <p:nvSpPr>
              <p:cNvPr id="6" name="TextBox 5">
                <a:extLst>
                  <a:ext uri="{FF2B5EF4-FFF2-40B4-BE49-F238E27FC236}">
                    <a16:creationId xmlns:a16="http://schemas.microsoft.com/office/drawing/2014/main" id="{7762D4AC-A4F0-E3D3-7B06-E4050205FE84}"/>
                  </a:ext>
                </a:extLst>
              </p:cNvPr>
              <p:cNvSpPr txBox="1">
                <a:spLocks noRot="1" noChangeAspect="1" noMove="1" noResize="1" noEditPoints="1" noAdjustHandles="1" noChangeArrowheads="1" noChangeShapeType="1" noTextEdit="1"/>
              </p:cNvSpPr>
              <p:nvPr/>
            </p:nvSpPr>
            <p:spPr>
              <a:xfrm>
                <a:off x="2936661" y="3641316"/>
                <a:ext cx="10363200" cy="8554521"/>
              </a:xfrm>
              <a:prstGeom prst="rect">
                <a:avLst/>
              </a:prstGeom>
              <a:blipFill>
                <a:blip r:embed="rId3"/>
                <a:stretch>
                  <a:fillRect l="-594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2CEC1F4-329A-303A-8A2D-A2BF80530730}"/>
              </a:ext>
            </a:extLst>
          </p:cNvPr>
          <p:cNvSpPr txBox="1"/>
          <p:nvPr/>
        </p:nvSpPr>
        <p:spPr>
          <a:xfrm>
            <a:off x="15572294" y="6278864"/>
            <a:ext cx="6096000" cy="3677866"/>
          </a:xfrm>
          <a:prstGeom prst="rect">
            <a:avLst/>
          </a:prstGeom>
          <a:noFill/>
        </p:spPr>
        <p:txBody>
          <a:bodyPr wrap="square" rtlCol="0">
            <a:spAutoFit/>
          </a:bodyPr>
          <a:lstStyle/>
          <a:p>
            <a:pPr algn="l">
              <a:lnSpc>
                <a:spcPct val="150000"/>
              </a:lnSpc>
            </a:pPr>
            <a:r>
              <a:rPr lang="en-US" sz="5400" dirty="0" err="1"/>
              <a:t>x</a:t>
            </a:r>
            <a:r>
              <a:rPr lang="en-US" sz="5400" baseline="-25000" dirty="0" err="1"/>
              <a:t>final</a:t>
            </a:r>
            <a:r>
              <a:rPr lang="en-US" sz="5400" dirty="0"/>
              <a:t>: final value</a:t>
            </a:r>
          </a:p>
          <a:p>
            <a:pPr algn="l">
              <a:lnSpc>
                <a:spcPct val="150000"/>
              </a:lnSpc>
            </a:pPr>
            <a:r>
              <a:rPr lang="en-US" sz="5400" dirty="0" err="1"/>
              <a:t>x</a:t>
            </a:r>
            <a:r>
              <a:rPr lang="en-US" sz="5400" baseline="-25000" dirty="0" err="1"/>
              <a:t>initial</a:t>
            </a:r>
            <a:r>
              <a:rPr lang="en-US" sz="5400" dirty="0"/>
              <a:t>: initial value</a:t>
            </a:r>
          </a:p>
          <a:p>
            <a:pPr algn="l">
              <a:lnSpc>
                <a:spcPct val="150000"/>
              </a:lnSpc>
            </a:pPr>
            <a:r>
              <a:rPr lang="en-US" sz="5400" dirty="0"/>
              <a:t>t: number of years</a:t>
            </a:r>
          </a:p>
        </p:txBody>
      </p:sp>
    </p:spTree>
    <p:extLst>
      <p:ext uri="{BB962C8B-B14F-4D97-AF65-F5344CB8AC3E}">
        <p14:creationId xmlns:p14="http://schemas.microsoft.com/office/powerpoint/2010/main" val="2460342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CCFA-ED0D-2AB9-7618-F5D9A1A4EA5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FFE029E-F7B2-EC4D-12A3-7DF51EF64FA1}"/>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Inflation (total)</a:t>
            </a:r>
            <a:endParaRPr kumimoji="0" lang="en-US" sz="4500" b="1"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6" name="Footer Placeholder 3">
            <a:extLst>
              <a:ext uri="{FF2B5EF4-FFF2-40B4-BE49-F238E27FC236}">
                <a16:creationId xmlns:a16="http://schemas.microsoft.com/office/drawing/2014/main" id="{30D6A360-B8F2-EEA8-F95F-34ADAAA65B79}"/>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762AB2A0-9C57-11D8-B99E-48D4CAF09D20}"/>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8</a:t>
            </a:fld>
            <a:endParaRPr lang="en-US" dirty="0"/>
          </a:p>
        </p:txBody>
      </p:sp>
      <p:sp>
        <p:nvSpPr>
          <p:cNvPr id="3" name="TextBox 2">
            <a:extLst>
              <a:ext uri="{FF2B5EF4-FFF2-40B4-BE49-F238E27FC236}">
                <a16:creationId xmlns:a16="http://schemas.microsoft.com/office/drawing/2014/main" id="{210A72CA-9B05-AACB-C0D9-1F43C8560B2E}"/>
              </a:ext>
            </a:extLst>
          </p:cNvPr>
          <p:cNvSpPr txBox="1"/>
          <p:nvPr/>
        </p:nvSpPr>
        <p:spPr>
          <a:xfrm>
            <a:off x="2135187" y="3172618"/>
            <a:ext cx="10806642" cy="1431132"/>
          </a:xfrm>
          <a:prstGeom prst="rect">
            <a:avLst/>
          </a:prstGeom>
          <a:noFill/>
        </p:spPr>
        <p:txBody>
          <a:bodyPr wrap="square" rtlCol="0">
            <a:spAutoFit/>
          </a:bodyPr>
          <a:lstStyle/>
          <a:p>
            <a:r>
              <a:rPr lang="en-US" dirty="0"/>
              <a:t>Calculate total and annualized inflation for the periods shown here:</a:t>
            </a:r>
          </a:p>
        </p:txBody>
      </p:sp>
      <p:graphicFrame>
        <p:nvGraphicFramePr>
          <p:cNvPr id="4" name="Table 3">
            <a:extLst>
              <a:ext uri="{FF2B5EF4-FFF2-40B4-BE49-F238E27FC236}">
                <a16:creationId xmlns:a16="http://schemas.microsoft.com/office/drawing/2014/main" id="{CA8823C3-649C-FE89-9709-05727CEE9440}"/>
              </a:ext>
            </a:extLst>
          </p:cNvPr>
          <p:cNvGraphicFramePr>
            <a:graphicFrameLocks noGrp="1"/>
          </p:cNvGraphicFramePr>
          <p:nvPr>
            <p:extLst>
              <p:ext uri="{D42A27DB-BD31-4B8C-83A1-F6EECF244321}">
                <p14:modId xmlns:p14="http://schemas.microsoft.com/office/powerpoint/2010/main" val="3465928463"/>
              </p:ext>
            </p:extLst>
          </p:nvPr>
        </p:nvGraphicFramePr>
        <p:xfrm>
          <a:off x="16841788" y="2971185"/>
          <a:ext cx="6781800" cy="4472496"/>
        </p:xfrm>
        <a:graphic>
          <a:graphicData uri="http://schemas.openxmlformats.org/drawingml/2006/table">
            <a:tbl>
              <a:tblPr firstRow="1" bandRow="1">
                <a:tableStyleId>{073A0DAA-6AF3-43AB-8588-CEC1D06C72B9}</a:tableStyleId>
              </a:tblPr>
              <a:tblGrid>
                <a:gridCol w="2640966">
                  <a:extLst>
                    <a:ext uri="{9D8B030D-6E8A-4147-A177-3AD203B41FA5}">
                      <a16:colId xmlns:a16="http://schemas.microsoft.com/office/drawing/2014/main" val="4289928921"/>
                    </a:ext>
                  </a:extLst>
                </a:gridCol>
                <a:gridCol w="4140834">
                  <a:extLst>
                    <a:ext uri="{9D8B030D-6E8A-4147-A177-3AD203B41FA5}">
                      <a16:colId xmlns:a16="http://schemas.microsoft.com/office/drawing/2014/main" val="932608345"/>
                    </a:ext>
                  </a:extLst>
                </a:gridCol>
              </a:tblGrid>
              <a:tr h="745416">
                <a:tc>
                  <a:txBody>
                    <a:bodyPr/>
                    <a:lstStyle/>
                    <a:p>
                      <a:pPr algn="r" fontAlgn="b">
                        <a:buNone/>
                      </a:pPr>
                      <a:r>
                        <a:rPr lang="en-US" sz="4800" b="0" i="0" u="none" strike="noStrike" dirty="0">
                          <a:solidFill>
                            <a:schemeClr val="bg1"/>
                          </a:solidFill>
                          <a:effectLst/>
                          <a:latin typeface="Aptos Narrow" panose="020B0004020202020204" pitchFamily="34" charset="0"/>
                        </a:rPr>
                        <a:t>Year</a:t>
                      </a:r>
                    </a:p>
                  </a:txBody>
                  <a:tcPr marL="6927" marR="6927" marT="6927" marB="0" anchor="b"/>
                </a:tc>
                <a:tc>
                  <a:txBody>
                    <a:bodyPr/>
                    <a:lstStyle/>
                    <a:p>
                      <a:pPr algn="r" fontAlgn="b">
                        <a:buNone/>
                      </a:pPr>
                      <a:r>
                        <a:rPr lang="en-US" sz="4800" b="0" i="0" u="none" strike="noStrike" dirty="0">
                          <a:solidFill>
                            <a:schemeClr val="bg1"/>
                          </a:solidFill>
                          <a:effectLst/>
                          <a:latin typeface="Aptos Narrow" panose="020B0004020202020204" pitchFamily="34" charset="0"/>
                        </a:rPr>
                        <a:t>Inflation Rate</a:t>
                      </a:r>
                    </a:p>
                  </a:txBody>
                  <a:tcPr marL="6927" marR="6927" marT="6927" marB="0" anchor="b"/>
                </a:tc>
                <a:extLst>
                  <a:ext uri="{0D108BD9-81ED-4DB2-BD59-A6C34878D82A}">
                    <a16:rowId xmlns:a16="http://schemas.microsoft.com/office/drawing/2014/main" val="3237159710"/>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2023</a:t>
                      </a:r>
                    </a:p>
                  </a:txBody>
                  <a:tcPr marL="6927" marR="6927" marT="6927" marB="0" anchor="b"/>
                </a:tc>
                <a:tc>
                  <a:txBody>
                    <a:bodyPr/>
                    <a:lstStyle/>
                    <a:p>
                      <a:pPr algn="r" fontAlgn="b">
                        <a:buNone/>
                      </a:pPr>
                      <a:r>
                        <a:rPr lang="en-US" sz="4800" b="0" i="0" u="none" strike="noStrike">
                          <a:solidFill>
                            <a:srgbClr val="000000"/>
                          </a:solidFill>
                          <a:effectLst/>
                          <a:latin typeface="Aptos Narrow" panose="020B0004020202020204" pitchFamily="34" charset="0"/>
                        </a:rPr>
                        <a:t>2.9%</a:t>
                      </a:r>
                    </a:p>
                  </a:txBody>
                  <a:tcPr marL="6927" marR="6927" marT="6927" marB="0" anchor="b"/>
                </a:tc>
                <a:extLst>
                  <a:ext uri="{0D108BD9-81ED-4DB2-BD59-A6C34878D82A}">
                    <a16:rowId xmlns:a16="http://schemas.microsoft.com/office/drawing/2014/main" val="961042841"/>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2022</a:t>
                      </a:r>
                    </a:p>
                  </a:txBody>
                  <a:tcPr marL="6927" marR="6927" marT="6927" marB="0" anchor="b"/>
                </a:tc>
                <a:tc>
                  <a:txBody>
                    <a:bodyPr/>
                    <a:lstStyle/>
                    <a:p>
                      <a:pPr algn="r" fontAlgn="b">
                        <a:buNone/>
                      </a:pPr>
                      <a:r>
                        <a:rPr lang="en-US" sz="4800" b="0" i="0" u="none" strike="noStrike" dirty="0">
                          <a:solidFill>
                            <a:srgbClr val="000000"/>
                          </a:solidFill>
                          <a:effectLst/>
                          <a:latin typeface="Aptos Narrow" panose="020B0004020202020204" pitchFamily="34" charset="0"/>
                        </a:rPr>
                        <a:t>4.1%</a:t>
                      </a:r>
                    </a:p>
                  </a:txBody>
                  <a:tcPr marL="6927" marR="6927" marT="6927" marB="0" anchor="b"/>
                </a:tc>
                <a:extLst>
                  <a:ext uri="{0D108BD9-81ED-4DB2-BD59-A6C34878D82A}">
                    <a16:rowId xmlns:a16="http://schemas.microsoft.com/office/drawing/2014/main" val="3073269786"/>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2021</a:t>
                      </a:r>
                    </a:p>
                  </a:txBody>
                  <a:tcPr marL="6927" marR="6927" marT="6927" marB="0" anchor="b"/>
                </a:tc>
                <a:tc>
                  <a:txBody>
                    <a:bodyPr/>
                    <a:lstStyle/>
                    <a:p>
                      <a:pPr algn="r" fontAlgn="b">
                        <a:buNone/>
                      </a:pPr>
                      <a:r>
                        <a:rPr lang="en-US" sz="4800" b="0" i="0" u="none" strike="noStrike">
                          <a:solidFill>
                            <a:srgbClr val="000000"/>
                          </a:solidFill>
                          <a:effectLst/>
                          <a:latin typeface="Aptos Narrow" panose="020B0004020202020204" pitchFamily="34" charset="0"/>
                        </a:rPr>
                        <a:t>8.0%</a:t>
                      </a:r>
                    </a:p>
                  </a:txBody>
                  <a:tcPr marL="6927" marR="6927" marT="6927" marB="0" anchor="b"/>
                </a:tc>
                <a:extLst>
                  <a:ext uri="{0D108BD9-81ED-4DB2-BD59-A6C34878D82A}">
                    <a16:rowId xmlns:a16="http://schemas.microsoft.com/office/drawing/2014/main" val="2256519077"/>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2020</a:t>
                      </a:r>
                    </a:p>
                  </a:txBody>
                  <a:tcPr marL="6927" marR="6927" marT="6927" marB="0" anchor="b"/>
                </a:tc>
                <a:tc>
                  <a:txBody>
                    <a:bodyPr/>
                    <a:lstStyle/>
                    <a:p>
                      <a:pPr algn="r" fontAlgn="b">
                        <a:buNone/>
                      </a:pPr>
                      <a:r>
                        <a:rPr lang="en-US" sz="4800" b="0" i="0" u="none" strike="noStrike">
                          <a:solidFill>
                            <a:srgbClr val="000000"/>
                          </a:solidFill>
                          <a:effectLst/>
                          <a:latin typeface="Aptos Narrow" panose="020B0004020202020204" pitchFamily="34" charset="0"/>
                        </a:rPr>
                        <a:t>4.7%</a:t>
                      </a:r>
                    </a:p>
                  </a:txBody>
                  <a:tcPr marL="6927" marR="6927" marT="6927" marB="0" anchor="b"/>
                </a:tc>
                <a:extLst>
                  <a:ext uri="{0D108BD9-81ED-4DB2-BD59-A6C34878D82A}">
                    <a16:rowId xmlns:a16="http://schemas.microsoft.com/office/drawing/2014/main" val="572494260"/>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2019</a:t>
                      </a:r>
                    </a:p>
                  </a:txBody>
                  <a:tcPr marL="6927" marR="6927" marT="6927" marB="0" anchor="b"/>
                </a:tc>
                <a:tc>
                  <a:txBody>
                    <a:bodyPr/>
                    <a:lstStyle/>
                    <a:p>
                      <a:pPr algn="r" fontAlgn="b">
                        <a:buNone/>
                      </a:pPr>
                      <a:r>
                        <a:rPr lang="en-US" sz="4800" b="0" i="0" u="none" strike="noStrike" dirty="0">
                          <a:solidFill>
                            <a:srgbClr val="000000"/>
                          </a:solidFill>
                          <a:effectLst/>
                          <a:latin typeface="Aptos Narrow" panose="020B0004020202020204" pitchFamily="34" charset="0"/>
                        </a:rPr>
                        <a:t>1.2%</a:t>
                      </a:r>
                    </a:p>
                  </a:txBody>
                  <a:tcPr marL="6927" marR="6927" marT="6927" marB="0" anchor="b"/>
                </a:tc>
                <a:extLst>
                  <a:ext uri="{0D108BD9-81ED-4DB2-BD59-A6C34878D82A}">
                    <a16:rowId xmlns:a16="http://schemas.microsoft.com/office/drawing/2014/main" val="458708461"/>
                  </a:ext>
                </a:extLst>
              </a:tr>
            </a:tbl>
          </a:graphicData>
        </a:graphic>
      </p:graphicFrame>
      <p:grpSp>
        <p:nvGrpSpPr>
          <p:cNvPr id="10" name="Group 9">
            <a:extLst>
              <a:ext uri="{FF2B5EF4-FFF2-40B4-BE49-F238E27FC236}">
                <a16:creationId xmlns:a16="http://schemas.microsoft.com/office/drawing/2014/main" id="{02463C89-AF50-89AF-3C69-7C672F048907}"/>
              </a:ext>
            </a:extLst>
          </p:cNvPr>
          <p:cNvGrpSpPr/>
          <p:nvPr/>
        </p:nvGrpSpPr>
        <p:grpSpPr>
          <a:xfrm>
            <a:off x="763587" y="6006166"/>
            <a:ext cx="14567700" cy="1860830"/>
            <a:chOff x="10013448" y="4651642"/>
            <a:chExt cx="13128433" cy="186083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09622AD-46A3-932F-AE72-F3653F8CB16F}"/>
                    </a:ext>
                  </a:extLst>
                </p:cNvPr>
                <p:cNvSpPr txBox="1"/>
                <p:nvPr/>
              </p:nvSpPr>
              <p:spPr>
                <a:xfrm>
                  <a:off x="10013448" y="4651642"/>
                  <a:ext cx="7624951" cy="186083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𝐼𝑛𝑓𝑙𝑎𝑡𝑖𝑜𝑛</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=2019</m:t>
                            </m:r>
                          </m:sub>
                          <m:sup>
                            <m:r>
                              <a:rPr lang="en-US" b="0" i="1" smtClean="0">
                                <a:latin typeface="Cambria Math" panose="02040503050406030204" pitchFamily="18" charset="0"/>
                              </a:rPr>
                              <m:t>2023</m:t>
                            </m:r>
                          </m:sup>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e>
                            </m:d>
                            <m:r>
                              <a:rPr lang="en-US" b="0" i="1" smtClean="0">
                                <a:latin typeface="Cambria Math" panose="02040503050406030204" pitchFamily="18" charset="0"/>
                              </a:rPr>
                              <m:t>−1</m:t>
                            </m:r>
                          </m:e>
                        </m:nary>
                      </m:oMath>
                    </m:oMathPara>
                  </a14:m>
                  <a:endParaRPr lang="en-US" b="0" dirty="0"/>
                </a:p>
              </p:txBody>
            </p:sp>
          </mc:Choice>
          <mc:Fallback xmlns="">
            <p:sp>
              <p:nvSpPr>
                <p:cNvPr id="8" name="TextBox 7">
                  <a:extLst>
                    <a:ext uri="{FF2B5EF4-FFF2-40B4-BE49-F238E27FC236}">
                      <a16:creationId xmlns:a16="http://schemas.microsoft.com/office/drawing/2014/main" id="{D09622AD-46A3-932F-AE72-F3653F8CB16F}"/>
                    </a:ext>
                  </a:extLst>
                </p:cNvPr>
                <p:cNvSpPr txBox="1">
                  <a:spLocks noRot="1" noChangeAspect="1" noMove="1" noResize="1" noEditPoints="1" noAdjustHandles="1" noChangeArrowheads="1" noChangeShapeType="1" noTextEdit="1"/>
                </p:cNvSpPr>
                <p:nvPr/>
              </p:nvSpPr>
              <p:spPr>
                <a:xfrm>
                  <a:off x="10013448" y="4651642"/>
                  <a:ext cx="7624951" cy="1860830"/>
                </a:xfrm>
                <a:prstGeom prst="rect">
                  <a:avLst/>
                </a:prstGeom>
                <a:blipFill>
                  <a:blip r:embed="rId3"/>
                  <a:stretch>
                    <a:fillRect r="-201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2AEA6DA-D600-14DC-5C9B-C5741536C324}"/>
                </a:ext>
              </a:extLst>
            </p:cNvPr>
            <p:cNvSpPr txBox="1"/>
            <p:nvPr/>
          </p:nvSpPr>
          <p:spPr>
            <a:xfrm>
              <a:off x="19566402" y="4874171"/>
              <a:ext cx="3575479" cy="1415772"/>
            </a:xfrm>
            <a:prstGeom prst="rect">
              <a:avLst/>
            </a:prstGeom>
            <a:noFill/>
          </p:spPr>
          <p:txBody>
            <a:bodyPr wrap="square" rtlCol="0">
              <a:spAutoFit/>
            </a:bodyPr>
            <a:lstStyle/>
            <a:p>
              <a:r>
                <a:rPr lang="en-US" dirty="0"/>
                <a:t>r: inflation rate</a:t>
              </a:r>
            </a:p>
            <a:p>
              <a:r>
                <a:rPr lang="en-US" dirty="0"/>
                <a:t>i: year</a:t>
              </a:r>
            </a:p>
          </p:txBody>
        </p:sp>
      </p:grpSp>
      <p:sp>
        <p:nvSpPr>
          <p:cNvPr id="11" name="TextBox 10">
            <a:extLst>
              <a:ext uri="{FF2B5EF4-FFF2-40B4-BE49-F238E27FC236}">
                <a16:creationId xmlns:a16="http://schemas.microsoft.com/office/drawing/2014/main" id="{A1495753-68DA-1F2D-9CBC-13A25940D617}"/>
              </a:ext>
            </a:extLst>
          </p:cNvPr>
          <p:cNvSpPr txBox="1"/>
          <p:nvPr/>
        </p:nvSpPr>
        <p:spPr>
          <a:xfrm>
            <a:off x="1525587" y="9158769"/>
            <a:ext cx="19278600" cy="2077492"/>
          </a:xfrm>
          <a:prstGeom prst="rect">
            <a:avLst/>
          </a:prstGeom>
          <a:noFill/>
        </p:spPr>
        <p:txBody>
          <a:bodyPr wrap="square" rtlCol="0">
            <a:spAutoFit/>
          </a:bodyPr>
          <a:lstStyle/>
          <a:p>
            <a:pPr algn="l"/>
            <a:r>
              <a:rPr lang="en-US" dirty="0"/>
              <a:t>= (1 + </a:t>
            </a:r>
            <a:r>
              <a:rPr lang="en-US" b="1" dirty="0"/>
              <a:t>1.2%</a:t>
            </a:r>
            <a:r>
              <a:rPr lang="en-US" dirty="0"/>
              <a:t>) x (1 </a:t>
            </a:r>
            <a:r>
              <a:rPr lang="en-US" b="1" dirty="0"/>
              <a:t>+ 4.7%</a:t>
            </a:r>
            <a:r>
              <a:rPr lang="en-US" dirty="0"/>
              <a:t>)</a:t>
            </a:r>
            <a:r>
              <a:rPr lang="en-US" b="1" dirty="0"/>
              <a:t> </a:t>
            </a:r>
            <a:r>
              <a:rPr lang="en-US" dirty="0"/>
              <a:t>x (1 + </a:t>
            </a:r>
            <a:r>
              <a:rPr lang="en-US" b="1" dirty="0"/>
              <a:t>8.0%</a:t>
            </a:r>
            <a:r>
              <a:rPr lang="en-US" dirty="0"/>
              <a:t>) x (1 + </a:t>
            </a:r>
            <a:r>
              <a:rPr lang="en-US" b="1" dirty="0"/>
              <a:t>4.1%</a:t>
            </a:r>
            <a:r>
              <a:rPr lang="en-US" dirty="0"/>
              <a:t>) x (1 + </a:t>
            </a:r>
            <a:r>
              <a:rPr lang="en-US" b="1" dirty="0"/>
              <a:t>2.9%</a:t>
            </a:r>
            <a:r>
              <a:rPr lang="en-US" dirty="0"/>
              <a:t>) – 1</a:t>
            </a:r>
          </a:p>
          <a:p>
            <a:pPr algn="l"/>
            <a:endParaRPr lang="en-US" dirty="0"/>
          </a:p>
          <a:p>
            <a:pPr algn="l"/>
            <a:r>
              <a:rPr lang="en-US" dirty="0"/>
              <a:t>= </a:t>
            </a:r>
            <a:r>
              <a:rPr lang="en-US" b="1" dirty="0"/>
              <a:t>22.7%</a:t>
            </a:r>
          </a:p>
        </p:txBody>
      </p:sp>
    </p:spTree>
    <p:extLst>
      <p:ext uri="{BB962C8B-B14F-4D97-AF65-F5344CB8AC3E}">
        <p14:creationId xmlns:p14="http://schemas.microsoft.com/office/powerpoint/2010/main" val="3533831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2A2CF-26DB-32FE-332D-2F8BF557000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0CF679F-B0CB-60B2-6A85-8617BA5250EA}"/>
              </a:ext>
              <a:ext uri="{C183D7F6-B498-43B3-948B-1728B52AA6E4}">
                <adec:decorative xmlns:adec="http://schemas.microsoft.com/office/drawing/2017/decorative" val="0"/>
              </a:ext>
            </a:extLst>
          </p:cNvPr>
          <p:cNvSpPr>
            <a:spLocks noGrp="1"/>
          </p:cNvSpPr>
          <p:nvPr>
            <p:ph type="title" idx="4294967295"/>
          </p:nvPr>
        </p:nvSpPr>
        <p:spPr>
          <a:xfrm>
            <a:off x="7240588" y="320675"/>
            <a:ext cx="16383000" cy="869950"/>
          </a:xfrm>
          <a:prstGeom prst="rect">
            <a:avLst/>
          </a:prstGeom>
          <a:noFill/>
          <a:ln>
            <a:noFill/>
            <a:prstDash/>
          </a:ln>
          <a:effectLst/>
        </p:spPr>
        <p:txBody>
          <a:bodyPr rot="0" spcFirstLastPara="0" vertOverflow="overflow" horzOverflow="overflow" vert="horz" wrap="square" lIns="217728" tIns="108864" rIns="217728" bIns="108864" numCol="1" spcCol="0" rtlCol="0" fromWordArt="0" anchor="t" anchorCtr="0" forceAA="0" compatLnSpc="1">
            <a:prstTxWarp prst="textNoShape">
              <a:avLst/>
            </a:prstTxWarp>
            <a:noAutofit/>
          </a:bodyPr>
          <a:lstStyle/>
          <a:p>
            <a:pPr marL="0" marR="0" lvl="0" indent="0" algn="l" defTabSz="2177278" rtl="0" eaLnBrk="1" fontAlgn="auto" latinLnBrk="0" hangingPunct="1">
              <a:lnSpc>
                <a:spcPct val="100000"/>
              </a:lnSpc>
              <a:spcBef>
                <a:spcPct val="20000"/>
              </a:spcBef>
              <a:spcAft>
                <a:spcPts val="0"/>
              </a:spcAft>
              <a:buClrTx/>
              <a:buSzTx/>
              <a:buFont typeface="Arial" pitchFamily="34" charset="0"/>
              <a:buNone/>
              <a:tabLst/>
              <a:defRPr/>
            </a:pPr>
            <a:r>
              <a:rPr lang="en-US" sz="4500" b="1" cap="all" dirty="0">
                <a:solidFill>
                  <a:schemeClr val="bg1"/>
                </a:solidFill>
                <a:ea typeface="+mn-ea"/>
                <a:cs typeface="Arial Black" panose="020B0604020202020204" pitchFamily="34" charset="0"/>
              </a:rPr>
              <a:t>Inflation (Annualized)</a:t>
            </a:r>
            <a:endParaRPr kumimoji="0" lang="en-US" sz="4500" b="1" u="none" strike="noStrike" kern="1200" cap="all" spc="0" normalizeH="0" baseline="0" noProof="0" dirty="0">
              <a:ln>
                <a:noFill/>
              </a:ln>
              <a:solidFill>
                <a:schemeClr val="bg1"/>
              </a:solidFill>
              <a:effectLst/>
              <a:uLnTx/>
              <a:uFillTx/>
              <a:latin typeface="+mj-lt"/>
              <a:ea typeface="+mn-ea"/>
              <a:cs typeface="Arial Black" panose="020B0604020202020204" pitchFamily="34" charset="0"/>
            </a:endParaRPr>
          </a:p>
        </p:txBody>
      </p:sp>
      <p:sp>
        <p:nvSpPr>
          <p:cNvPr id="6" name="Footer Placeholder 3">
            <a:extLst>
              <a:ext uri="{FF2B5EF4-FFF2-40B4-BE49-F238E27FC236}">
                <a16:creationId xmlns:a16="http://schemas.microsoft.com/office/drawing/2014/main" id="{49A601C1-9070-5FCB-2EC3-0C3C588F96BA}"/>
              </a:ext>
              <a:ext uri="{C183D7F6-B498-43B3-948B-1728B52AA6E4}">
                <adec:decorative xmlns:adec="http://schemas.microsoft.com/office/drawing/2017/decorative" val="0"/>
              </a:ext>
            </a:extLst>
          </p:cNvPr>
          <p:cNvSpPr>
            <a:spLocks noGrp="1"/>
          </p:cNvSpPr>
          <p:nvPr>
            <p:ph type="ftr" sz="quarter" idx="3"/>
          </p:nvPr>
        </p:nvSpPr>
        <p:spPr>
          <a:xfrm>
            <a:off x="992187" y="12712701"/>
            <a:ext cx="17983200" cy="730250"/>
          </a:xfrm>
        </p:spPr>
        <p:txBody>
          <a:bodyPr/>
          <a:lstStyle/>
          <a:p>
            <a:pPr algn="l"/>
            <a:r>
              <a:rPr lang="en-US" sz="3200" dirty="0">
                <a:solidFill>
                  <a:schemeClr val="tx1"/>
                </a:solidFill>
                <a:latin typeface="Gotham Light"/>
                <a:cs typeface="Gotham Light"/>
              </a:rPr>
              <a:t>Averages, etc.</a:t>
            </a:r>
          </a:p>
        </p:txBody>
      </p:sp>
      <p:sp>
        <p:nvSpPr>
          <p:cNvPr id="2" name="Slide Number Placeholder 1">
            <a:extLst>
              <a:ext uri="{FF2B5EF4-FFF2-40B4-BE49-F238E27FC236}">
                <a16:creationId xmlns:a16="http://schemas.microsoft.com/office/drawing/2014/main" id="{FDDC2982-FF22-FFCF-3703-268B3F5221AB}"/>
              </a:ext>
              <a:ext uri="{C183D7F6-B498-43B3-948B-1728B52AA6E4}">
                <adec:decorative xmlns:adec="http://schemas.microsoft.com/office/drawing/2017/decorative" val="0"/>
              </a:ext>
            </a:extLst>
          </p:cNvPr>
          <p:cNvSpPr>
            <a:spLocks noGrp="1"/>
          </p:cNvSpPr>
          <p:nvPr>
            <p:ph type="sldNum" sz="quarter" idx="4"/>
          </p:nvPr>
        </p:nvSpPr>
        <p:spPr/>
        <p:txBody>
          <a:bodyPr/>
          <a:lstStyle/>
          <a:p>
            <a:fld id="{DA0720B4-62EC-4DE5-8947-4026BA8F455F}" type="slidenum">
              <a:rPr lang="en-US" smtClean="0"/>
              <a:pPr/>
              <a:t>9</a:t>
            </a:fld>
            <a:endParaRPr lang="en-US" dirty="0"/>
          </a:p>
        </p:txBody>
      </p:sp>
      <p:sp>
        <p:nvSpPr>
          <p:cNvPr id="3" name="TextBox 2">
            <a:extLst>
              <a:ext uri="{FF2B5EF4-FFF2-40B4-BE49-F238E27FC236}">
                <a16:creationId xmlns:a16="http://schemas.microsoft.com/office/drawing/2014/main" id="{946D6A9A-60EF-3C04-A905-E6AB86B338EE}"/>
              </a:ext>
            </a:extLst>
          </p:cNvPr>
          <p:cNvSpPr txBox="1"/>
          <p:nvPr/>
        </p:nvSpPr>
        <p:spPr>
          <a:xfrm>
            <a:off x="2135187" y="3172618"/>
            <a:ext cx="10806642" cy="1431132"/>
          </a:xfrm>
          <a:prstGeom prst="rect">
            <a:avLst/>
          </a:prstGeom>
          <a:noFill/>
        </p:spPr>
        <p:txBody>
          <a:bodyPr wrap="square" rtlCol="0">
            <a:spAutoFit/>
          </a:bodyPr>
          <a:lstStyle/>
          <a:p>
            <a:r>
              <a:rPr lang="en-US" dirty="0"/>
              <a:t>Calculate total and annualized inflation for the periods shown here:</a:t>
            </a:r>
          </a:p>
        </p:txBody>
      </p:sp>
      <p:graphicFrame>
        <p:nvGraphicFramePr>
          <p:cNvPr id="4" name="Table 3">
            <a:extLst>
              <a:ext uri="{FF2B5EF4-FFF2-40B4-BE49-F238E27FC236}">
                <a16:creationId xmlns:a16="http://schemas.microsoft.com/office/drawing/2014/main" id="{C9A2376B-A280-768F-C3B9-365C6456DA46}"/>
              </a:ext>
            </a:extLst>
          </p:cNvPr>
          <p:cNvGraphicFramePr>
            <a:graphicFrameLocks noGrp="1"/>
          </p:cNvGraphicFramePr>
          <p:nvPr/>
        </p:nvGraphicFramePr>
        <p:xfrm>
          <a:off x="16841788" y="2971185"/>
          <a:ext cx="6781800" cy="4472496"/>
        </p:xfrm>
        <a:graphic>
          <a:graphicData uri="http://schemas.openxmlformats.org/drawingml/2006/table">
            <a:tbl>
              <a:tblPr firstRow="1" bandRow="1">
                <a:tableStyleId>{073A0DAA-6AF3-43AB-8588-CEC1D06C72B9}</a:tableStyleId>
              </a:tblPr>
              <a:tblGrid>
                <a:gridCol w="2640966">
                  <a:extLst>
                    <a:ext uri="{9D8B030D-6E8A-4147-A177-3AD203B41FA5}">
                      <a16:colId xmlns:a16="http://schemas.microsoft.com/office/drawing/2014/main" val="4289928921"/>
                    </a:ext>
                  </a:extLst>
                </a:gridCol>
                <a:gridCol w="4140834">
                  <a:extLst>
                    <a:ext uri="{9D8B030D-6E8A-4147-A177-3AD203B41FA5}">
                      <a16:colId xmlns:a16="http://schemas.microsoft.com/office/drawing/2014/main" val="932608345"/>
                    </a:ext>
                  </a:extLst>
                </a:gridCol>
              </a:tblGrid>
              <a:tr h="745416">
                <a:tc>
                  <a:txBody>
                    <a:bodyPr/>
                    <a:lstStyle/>
                    <a:p>
                      <a:pPr algn="r" fontAlgn="b">
                        <a:buNone/>
                      </a:pPr>
                      <a:r>
                        <a:rPr lang="en-US" sz="4800" b="0" i="0" u="none" strike="noStrike" dirty="0">
                          <a:solidFill>
                            <a:schemeClr val="bg1"/>
                          </a:solidFill>
                          <a:effectLst/>
                          <a:latin typeface="Aptos Narrow" panose="020B0004020202020204" pitchFamily="34" charset="0"/>
                        </a:rPr>
                        <a:t>Year</a:t>
                      </a:r>
                    </a:p>
                  </a:txBody>
                  <a:tcPr marL="6927" marR="6927" marT="6927" marB="0" anchor="b"/>
                </a:tc>
                <a:tc>
                  <a:txBody>
                    <a:bodyPr/>
                    <a:lstStyle/>
                    <a:p>
                      <a:pPr algn="r" fontAlgn="b">
                        <a:buNone/>
                      </a:pPr>
                      <a:r>
                        <a:rPr lang="en-US" sz="4800" b="0" i="0" u="none" strike="noStrike" dirty="0">
                          <a:solidFill>
                            <a:schemeClr val="bg1"/>
                          </a:solidFill>
                          <a:effectLst/>
                          <a:latin typeface="Aptos Narrow" panose="020B0004020202020204" pitchFamily="34" charset="0"/>
                        </a:rPr>
                        <a:t>Inflation Rate</a:t>
                      </a:r>
                    </a:p>
                  </a:txBody>
                  <a:tcPr marL="6927" marR="6927" marT="6927" marB="0" anchor="b"/>
                </a:tc>
                <a:extLst>
                  <a:ext uri="{0D108BD9-81ED-4DB2-BD59-A6C34878D82A}">
                    <a16:rowId xmlns:a16="http://schemas.microsoft.com/office/drawing/2014/main" val="3237159710"/>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2023</a:t>
                      </a:r>
                    </a:p>
                  </a:txBody>
                  <a:tcPr marL="6927" marR="6927" marT="6927" marB="0" anchor="b"/>
                </a:tc>
                <a:tc>
                  <a:txBody>
                    <a:bodyPr/>
                    <a:lstStyle/>
                    <a:p>
                      <a:pPr algn="r" fontAlgn="b">
                        <a:buNone/>
                      </a:pPr>
                      <a:r>
                        <a:rPr lang="en-US" sz="4800" b="0" i="0" u="none" strike="noStrike">
                          <a:solidFill>
                            <a:srgbClr val="000000"/>
                          </a:solidFill>
                          <a:effectLst/>
                          <a:latin typeface="Aptos Narrow" panose="020B0004020202020204" pitchFamily="34" charset="0"/>
                        </a:rPr>
                        <a:t>2.9%</a:t>
                      </a:r>
                    </a:p>
                  </a:txBody>
                  <a:tcPr marL="6927" marR="6927" marT="6927" marB="0" anchor="b"/>
                </a:tc>
                <a:extLst>
                  <a:ext uri="{0D108BD9-81ED-4DB2-BD59-A6C34878D82A}">
                    <a16:rowId xmlns:a16="http://schemas.microsoft.com/office/drawing/2014/main" val="961042841"/>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2022</a:t>
                      </a:r>
                    </a:p>
                  </a:txBody>
                  <a:tcPr marL="6927" marR="6927" marT="6927" marB="0" anchor="b"/>
                </a:tc>
                <a:tc>
                  <a:txBody>
                    <a:bodyPr/>
                    <a:lstStyle/>
                    <a:p>
                      <a:pPr algn="r" fontAlgn="b">
                        <a:buNone/>
                      </a:pPr>
                      <a:r>
                        <a:rPr lang="en-US" sz="4800" b="0" i="0" u="none" strike="noStrike" dirty="0">
                          <a:solidFill>
                            <a:srgbClr val="000000"/>
                          </a:solidFill>
                          <a:effectLst/>
                          <a:latin typeface="Aptos Narrow" panose="020B0004020202020204" pitchFamily="34" charset="0"/>
                        </a:rPr>
                        <a:t>4.1%</a:t>
                      </a:r>
                    </a:p>
                  </a:txBody>
                  <a:tcPr marL="6927" marR="6927" marT="6927" marB="0" anchor="b"/>
                </a:tc>
                <a:extLst>
                  <a:ext uri="{0D108BD9-81ED-4DB2-BD59-A6C34878D82A}">
                    <a16:rowId xmlns:a16="http://schemas.microsoft.com/office/drawing/2014/main" val="3073269786"/>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2021</a:t>
                      </a:r>
                    </a:p>
                  </a:txBody>
                  <a:tcPr marL="6927" marR="6927" marT="6927" marB="0" anchor="b"/>
                </a:tc>
                <a:tc>
                  <a:txBody>
                    <a:bodyPr/>
                    <a:lstStyle/>
                    <a:p>
                      <a:pPr algn="r" fontAlgn="b">
                        <a:buNone/>
                      </a:pPr>
                      <a:r>
                        <a:rPr lang="en-US" sz="4800" b="0" i="0" u="none" strike="noStrike">
                          <a:solidFill>
                            <a:srgbClr val="000000"/>
                          </a:solidFill>
                          <a:effectLst/>
                          <a:latin typeface="Aptos Narrow" panose="020B0004020202020204" pitchFamily="34" charset="0"/>
                        </a:rPr>
                        <a:t>8.0%</a:t>
                      </a:r>
                    </a:p>
                  </a:txBody>
                  <a:tcPr marL="6927" marR="6927" marT="6927" marB="0" anchor="b"/>
                </a:tc>
                <a:extLst>
                  <a:ext uri="{0D108BD9-81ED-4DB2-BD59-A6C34878D82A}">
                    <a16:rowId xmlns:a16="http://schemas.microsoft.com/office/drawing/2014/main" val="2256519077"/>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2020</a:t>
                      </a:r>
                    </a:p>
                  </a:txBody>
                  <a:tcPr marL="6927" marR="6927" marT="6927" marB="0" anchor="b"/>
                </a:tc>
                <a:tc>
                  <a:txBody>
                    <a:bodyPr/>
                    <a:lstStyle/>
                    <a:p>
                      <a:pPr algn="r" fontAlgn="b">
                        <a:buNone/>
                      </a:pPr>
                      <a:r>
                        <a:rPr lang="en-US" sz="4800" b="0" i="0" u="none" strike="noStrike">
                          <a:solidFill>
                            <a:srgbClr val="000000"/>
                          </a:solidFill>
                          <a:effectLst/>
                          <a:latin typeface="Aptos Narrow" panose="020B0004020202020204" pitchFamily="34" charset="0"/>
                        </a:rPr>
                        <a:t>4.7%</a:t>
                      </a:r>
                    </a:p>
                  </a:txBody>
                  <a:tcPr marL="6927" marR="6927" marT="6927" marB="0" anchor="b"/>
                </a:tc>
                <a:extLst>
                  <a:ext uri="{0D108BD9-81ED-4DB2-BD59-A6C34878D82A}">
                    <a16:rowId xmlns:a16="http://schemas.microsoft.com/office/drawing/2014/main" val="572494260"/>
                  </a:ext>
                </a:extLst>
              </a:tr>
              <a:tr h="745416">
                <a:tc>
                  <a:txBody>
                    <a:bodyPr/>
                    <a:lstStyle/>
                    <a:p>
                      <a:pPr algn="r" fontAlgn="b">
                        <a:buNone/>
                      </a:pPr>
                      <a:r>
                        <a:rPr lang="en-US" sz="4800" b="0" i="0" u="none" strike="noStrike">
                          <a:solidFill>
                            <a:srgbClr val="000000"/>
                          </a:solidFill>
                          <a:effectLst/>
                          <a:latin typeface="Aptos Narrow" panose="020B0004020202020204" pitchFamily="34" charset="0"/>
                        </a:rPr>
                        <a:t>2019</a:t>
                      </a:r>
                    </a:p>
                  </a:txBody>
                  <a:tcPr marL="6927" marR="6927" marT="6927" marB="0" anchor="b"/>
                </a:tc>
                <a:tc>
                  <a:txBody>
                    <a:bodyPr/>
                    <a:lstStyle/>
                    <a:p>
                      <a:pPr algn="r" fontAlgn="b">
                        <a:buNone/>
                      </a:pPr>
                      <a:r>
                        <a:rPr lang="en-US" sz="4800" b="0" i="0" u="none" strike="noStrike" dirty="0">
                          <a:solidFill>
                            <a:srgbClr val="000000"/>
                          </a:solidFill>
                          <a:effectLst/>
                          <a:latin typeface="Aptos Narrow" panose="020B0004020202020204" pitchFamily="34" charset="0"/>
                        </a:rPr>
                        <a:t>1.2%</a:t>
                      </a:r>
                    </a:p>
                  </a:txBody>
                  <a:tcPr marL="6927" marR="6927" marT="6927" marB="0" anchor="b"/>
                </a:tc>
                <a:extLst>
                  <a:ext uri="{0D108BD9-81ED-4DB2-BD59-A6C34878D82A}">
                    <a16:rowId xmlns:a16="http://schemas.microsoft.com/office/drawing/2014/main" val="45870846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218F70-B842-96C4-D20D-934FF39CA0DB}"/>
                  </a:ext>
                </a:extLst>
              </p:cNvPr>
              <p:cNvSpPr txBox="1"/>
              <p:nvPr/>
            </p:nvSpPr>
            <p:spPr>
              <a:xfrm>
                <a:off x="1373187" y="5425868"/>
                <a:ext cx="15087600" cy="3658309"/>
              </a:xfrm>
              <a:prstGeom prst="rect">
                <a:avLst/>
              </a:prstGeom>
              <a:noFill/>
            </p:spPr>
            <p:txBody>
              <a:bodyPr wrap="square" lIns="0" tIns="0" rIns="0" bIns="0" rtlCol="0">
                <a:spAutoFit/>
              </a:bodyPr>
              <a:lstStyle/>
              <a:p>
                <a:pPr>
                  <a:lnSpc>
                    <a:spcPct val="150000"/>
                  </a:lnSpc>
                </a:pPr>
                <a:r>
                  <a:rPr lang="en-US" sz="5400" dirty="0"/>
                  <a:t>Annualized Inflation = </a:t>
                </a:r>
                <a14:m>
                  <m:oMath xmlns:m="http://schemas.openxmlformats.org/officeDocument/2006/math">
                    <m:rad>
                      <m:radPr>
                        <m:ctrlPr>
                          <a:rPr lang="en-US" sz="5400" i="1" smtClean="0">
                            <a:latin typeface="Cambria Math" panose="02040503050406030204" pitchFamily="18" charset="0"/>
                          </a:rPr>
                        </m:ctrlPr>
                      </m:radPr>
                      <m:deg>
                        <m:r>
                          <m:rPr>
                            <m:brk m:alnAt="7"/>
                          </m:rPr>
                          <a:rPr lang="en-US" sz="5400" b="0" i="1" smtClean="0">
                            <a:latin typeface="Cambria Math" panose="02040503050406030204" pitchFamily="18" charset="0"/>
                          </a:rPr>
                          <m:t>𝑡</m:t>
                        </m:r>
                      </m:deg>
                      <m:e>
                        <m:r>
                          <a:rPr lang="en-US" sz="5400" b="0" i="1" smtClean="0">
                            <a:latin typeface="Cambria Math" panose="02040503050406030204" pitchFamily="18" charset="0"/>
                          </a:rPr>
                          <m:t>𝑇𝑜𝑡𝑎𝑙</m:t>
                        </m:r>
                        <m:r>
                          <a:rPr lang="en-US" sz="5400" b="0" i="1" smtClean="0">
                            <a:latin typeface="Cambria Math" panose="02040503050406030204" pitchFamily="18" charset="0"/>
                          </a:rPr>
                          <m:t> </m:t>
                        </m:r>
                        <m:r>
                          <a:rPr lang="en-US" sz="5400" b="0" i="1" smtClean="0">
                            <a:latin typeface="Cambria Math" panose="02040503050406030204" pitchFamily="18" charset="0"/>
                          </a:rPr>
                          <m:t>𝐼𝑛𝑓𝑙𝑎𝑡𝑖𝑜𝑛</m:t>
                        </m:r>
                        <m:r>
                          <a:rPr lang="en-US" sz="5400" b="0" i="1" smtClean="0">
                            <a:latin typeface="Cambria Math" panose="02040503050406030204" pitchFamily="18" charset="0"/>
                          </a:rPr>
                          <m:t>+1</m:t>
                        </m:r>
                      </m:e>
                    </m:rad>
                    <m:r>
                      <a:rPr lang="en-US" sz="5400" b="0" i="1" smtClean="0">
                        <a:latin typeface="Cambria Math" panose="02040503050406030204" pitchFamily="18" charset="0"/>
                      </a:rPr>
                      <m:t> −1</m:t>
                    </m:r>
                  </m:oMath>
                </a14:m>
                <a:endParaRPr lang="en-US" sz="5400" b="0" dirty="0"/>
              </a:p>
              <a:p>
                <a:pPr>
                  <a:lnSpc>
                    <a:spcPct val="150000"/>
                  </a:lnSpc>
                </a:pPr>
                <a:r>
                  <a:rPr lang="en-US" sz="4000" dirty="0"/>
                  <a:t>or</a:t>
                </a:r>
                <a:endParaRPr lang="en-US" sz="5400" dirty="0"/>
              </a:p>
              <a:p>
                <a:pPr>
                  <a:lnSpc>
                    <a:spcPct val="150000"/>
                  </a:lnSpc>
                </a:pPr>
                <a:r>
                  <a:rPr lang="en-US" sz="5400" b="1" dirty="0"/>
                  <a:t>Ann. Inflation = </a:t>
                </a:r>
                <a14:m>
                  <m:oMath xmlns:m="http://schemas.openxmlformats.org/officeDocument/2006/math">
                    <m:sSup>
                      <m:sSupPr>
                        <m:ctrlPr>
                          <a:rPr lang="en-US" sz="5400" b="1" i="1" smtClean="0">
                            <a:latin typeface="Cambria Math" panose="02040503050406030204" pitchFamily="18" charset="0"/>
                          </a:rPr>
                        </m:ctrlPr>
                      </m:sSupPr>
                      <m:e>
                        <m:d>
                          <m:dPr>
                            <m:ctrlPr>
                              <a:rPr lang="en-US" sz="5400" b="1" i="1" smtClean="0">
                                <a:latin typeface="Cambria Math" panose="02040503050406030204" pitchFamily="18" charset="0"/>
                              </a:rPr>
                            </m:ctrlPr>
                          </m:dPr>
                          <m:e>
                            <m:r>
                              <a:rPr lang="en-US" sz="5400" b="1" i="1" smtClean="0">
                                <a:latin typeface="Cambria Math" panose="02040503050406030204" pitchFamily="18" charset="0"/>
                              </a:rPr>
                              <m:t>𝑻𝒐𝒕𝒂𝒍</m:t>
                            </m:r>
                            <m:r>
                              <a:rPr lang="en-US" sz="5400" b="1" i="1" smtClean="0">
                                <a:latin typeface="Cambria Math" panose="02040503050406030204" pitchFamily="18" charset="0"/>
                              </a:rPr>
                              <m:t> </m:t>
                            </m:r>
                            <m:r>
                              <a:rPr lang="en-US" sz="5400" b="1" i="1" smtClean="0">
                                <a:latin typeface="Cambria Math" panose="02040503050406030204" pitchFamily="18" charset="0"/>
                              </a:rPr>
                              <m:t>𝑰𝒏𝒇𝒍𝒂𝒕𝒊𝒐𝒏</m:t>
                            </m:r>
                            <m:r>
                              <a:rPr lang="en-US" sz="5400" b="1" i="1" smtClean="0">
                                <a:latin typeface="Cambria Math" panose="02040503050406030204" pitchFamily="18" charset="0"/>
                              </a:rPr>
                              <m:t>+</m:t>
                            </m:r>
                            <m:r>
                              <a:rPr lang="en-US" sz="5400" b="1" i="1" smtClean="0">
                                <a:latin typeface="Cambria Math" panose="02040503050406030204" pitchFamily="18" charset="0"/>
                              </a:rPr>
                              <m:t>𝟏</m:t>
                            </m:r>
                          </m:e>
                        </m:d>
                      </m:e>
                      <m:sup>
                        <m:f>
                          <m:fPr>
                            <m:type m:val="skw"/>
                            <m:ctrlPr>
                              <a:rPr lang="en-US" sz="5400" b="1" i="1" smtClean="0">
                                <a:latin typeface="Cambria Math" panose="02040503050406030204" pitchFamily="18" charset="0"/>
                              </a:rPr>
                            </m:ctrlPr>
                          </m:fPr>
                          <m:num>
                            <m:r>
                              <a:rPr lang="en-US" sz="5400" b="1" i="1" smtClean="0">
                                <a:latin typeface="Cambria Math" panose="02040503050406030204" pitchFamily="18" charset="0"/>
                              </a:rPr>
                              <m:t>𝟏</m:t>
                            </m:r>
                          </m:num>
                          <m:den>
                            <m:r>
                              <a:rPr lang="en-US" sz="5400" b="1" i="1" smtClean="0">
                                <a:latin typeface="Cambria Math" panose="02040503050406030204" pitchFamily="18" charset="0"/>
                              </a:rPr>
                              <m:t>𝒕</m:t>
                            </m:r>
                          </m:den>
                        </m:f>
                      </m:sup>
                    </m:sSup>
                    <m:r>
                      <a:rPr lang="en-US" sz="5400" b="1" i="1" smtClean="0">
                        <a:latin typeface="Cambria Math" panose="02040503050406030204" pitchFamily="18" charset="0"/>
                      </a:rPr>
                      <m:t>−</m:t>
                    </m:r>
                    <m:r>
                      <a:rPr lang="en-US" sz="5400" b="1" i="1" smtClean="0">
                        <a:latin typeface="Cambria Math" panose="02040503050406030204" pitchFamily="18" charset="0"/>
                      </a:rPr>
                      <m:t>𝟏</m:t>
                    </m:r>
                  </m:oMath>
                </a14:m>
                <a:r>
                  <a:rPr lang="en-US" sz="5400" b="1" baseline="30000" dirty="0"/>
                  <a:t> </a:t>
                </a:r>
              </a:p>
            </p:txBody>
          </p:sp>
        </mc:Choice>
        <mc:Fallback xmlns="">
          <p:sp>
            <p:nvSpPr>
              <p:cNvPr id="7" name="TextBox 6">
                <a:extLst>
                  <a:ext uri="{FF2B5EF4-FFF2-40B4-BE49-F238E27FC236}">
                    <a16:creationId xmlns:a16="http://schemas.microsoft.com/office/drawing/2014/main" id="{8D218F70-B842-96C4-D20D-934FF39CA0DB}"/>
                  </a:ext>
                </a:extLst>
              </p:cNvPr>
              <p:cNvSpPr txBox="1">
                <a:spLocks noRot="1" noChangeAspect="1" noMove="1" noResize="1" noEditPoints="1" noAdjustHandles="1" noChangeArrowheads="1" noChangeShapeType="1" noTextEdit="1"/>
              </p:cNvSpPr>
              <p:nvPr/>
            </p:nvSpPr>
            <p:spPr>
              <a:xfrm>
                <a:off x="1373187" y="5425868"/>
                <a:ext cx="15087600" cy="3658309"/>
              </a:xfrm>
              <a:prstGeom prst="rect">
                <a:avLst/>
              </a:prstGeom>
              <a:blipFill>
                <a:blip r:embed="rId3"/>
                <a:stretch>
                  <a:fillRect l="-2747"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71FEC6-2128-CC8D-2036-B51EAEF99A21}"/>
                  </a:ext>
                </a:extLst>
              </p:cNvPr>
              <p:cNvSpPr txBox="1"/>
              <p:nvPr/>
            </p:nvSpPr>
            <p:spPr>
              <a:xfrm>
                <a:off x="2814554" y="9549877"/>
                <a:ext cx="14020800" cy="2756396"/>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b="0" i="1" smtClean="0">
                              <a:latin typeface="Cambria Math" panose="02040503050406030204" pitchFamily="18" charset="0"/>
                            </a:rPr>
                            <m:t>=</m:t>
                          </m:r>
                          <m:d>
                            <m:dPr>
                              <m:ctrlPr>
                                <a:rPr lang="en-US" sz="4800" i="1" smtClean="0">
                                  <a:latin typeface="Cambria Math" panose="02040503050406030204" pitchFamily="18" charset="0"/>
                                </a:rPr>
                              </m:ctrlPr>
                            </m:dPr>
                            <m:e>
                              <m:r>
                                <a:rPr lang="en-US" sz="4800" b="0" i="1" smtClean="0">
                                  <a:latin typeface="Cambria Math" panose="02040503050406030204" pitchFamily="18" charset="0"/>
                                </a:rPr>
                                <m:t>1+22.7%</m:t>
                              </m:r>
                            </m:e>
                          </m:d>
                        </m:e>
                        <m:sup>
                          <m:f>
                            <m:fPr>
                              <m:type m:val="skw"/>
                              <m:ctrlPr>
                                <a:rPr lang="en-US" sz="4800" i="1" smtClean="0">
                                  <a:latin typeface="Cambria Math" panose="02040503050406030204" pitchFamily="18" charset="0"/>
                                </a:rPr>
                              </m:ctrlPr>
                            </m:fPr>
                            <m:num>
                              <m:r>
                                <a:rPr lang="en-US" sz="4800" b="0" i="1" smtClean="0">
                                  <a:latin typeface="Cambria Math" panose="02040503050406030204" pitchFamily="18" charset="0"/>
                                </a:rPr>
                                <m:t>1</m:t>
                              </m:r>
                            </m:num>
                            <m:den>
                              <m:r>
                                <a:rPr lang="en-US" sz="4800" b="0" i="1" smtClean="0">
                                  <a:latin typeface="Cambria Math" panose="02040503050406030204" pitchFamily="18" charset="0"/>
                                </a:rPr>
                                <m:t>5</m:t>
                              </m:r>
                            </m:den>
                          </m:f>
                        </m:sup>
                      </m:sSup>
                      <m:r>
                        <a:rPr lang="en-US" sz="4800" b="0" i="1" smtClean="0">
                          <a:latin typeface="Cambria Math" panose="02040503050406030204" pitchFamily="18" charset="0"/>
                        </a:rPr>
                        <m:t>−1</m:t>
                      </m:r>
                    </m:oMath>
                  </m:oMathPara>
                </a14:m>
                <a:endParaRPr lang="en-US" sz="4800" b="1" i="0" dirty="0">
                  <a:latin typeface="Cambria Math" panose="02040503050406030204" pitchFamily="18" charset="0"/>
                </a:endParaRPr>
              </a:p>
              <a:p>
                <a:pPr algn="l"/>
                <a:endParaRPr lang="en-US" sz="6000" b="1" i="1" dirty="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6000" b="1" i="1">
                          <a:latin typeface="Cambria Math" panose="02040503050406030204" pitchFamily="18" charset="0"/>
                        </a:rPr>
                        <m:t>=</m:t>
                      </m:r>
                      <m:r>
                        <a:rPr lang="en-US" sz="6000" b="1" i="1">
                          <a:latin typeface="Cambria Math" panose="02040503050406030204" pitchFamily="18" charset="0"/>
                        </a:rPr>
                        <m:t>𝟒</m:t>
                      </m:r>
                      <m:r>
                        <a:rPr lang="en-US" sz="6000" b="1" i="1">
                          <a:latin typeface="Cambria Math" panose="02040503050406030204" pitchFamily="18" charset="0"/>
                        </a:rPr>
                        <m:t>.</m:t>
                      </m:r>
                      <m:r>
                        <a:rPr lang="en-US" sz="6000" b="1" i="1">
                          <a:latin typeface="Cambria Math" panose="02040503050406030204" pitchFamily="18" charset="0"/>
                        </a:rPr>
                        <m:t>𝟐</m:t>
                      </m:r>
                      <m:r>
                        <a:rPr lang="en-US" sz="6000" b="1" i="1">
                          <a:latin typeface="Cambria Math" panose="02040503050406030204" pitchFamily="18" charset="0"/>
                        </a:rPr>
                        <m:t>%</m:t>
                      </m:r>
                    </m:oMath>
                  </m:oMathPara>
                </a14:m>
                <a:endParaRPr lang="en-US" sz="4800" b="1" dirty="0"/>
              </a:p>
            </p:txBody>
          </p:sp>
        </mc:Choice>
        <mc:Fallback xmlns="">
          <p:sp>
            <p:nvSpPr>
              <p:cNvPr id="12" name="TextBox 11">
                <a:extLst>
                  <a:ext uri="{FF2B5EF4-FFF2-40B4-BE49-F238E27FC236}">
                    <a16:creationId xmlns:a16="http://schemas.microsoft.com/office/drawing/2014/main" id="{3F71FEC6-2128-CC8D-2036-B51EAEF99A21}"/>
                  </a:ext>
                </a:extLst>
              </p:cNvPr>
              <p:cNvSpPr txBox="1">
                <a:spLocks noRot="1" noChangeAspect="1" noMove="1" noResize="1" noEditPoints="1" noAdjustHandles="1" noChangeArrowheads="1" noChangeShapeType="1" noTextEdit="1"/>
              </p:cNvSpPr>
              <p:nvPr/>
            </p:nvSpPr>
            <p:spPr>
              <a:xfrm>
                <a:off x="2814554" y="9549877"/>
                <a:ext cx="14020800" cy="27563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185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Prez Report">
      <a:dk1>
        <a:srgbClr val="4A2A7C"/>
      </a:dk1>
      <a:lt1>
        <a:srgbClr val="FFFFFF"/>
      </a:lt1>
      <a:dk2>
        <a:srgbClr val="492B7E"/>
      </a:dk2>
      <a:lt2>
        <a:srgbClr val="FEFFFF"/>
      </a:lt2>
      <a:accent1>
        <a:srgbClr val="C7D544"/>
      </a:accent1>
      <a:accent2>
        <a:srgbClr val="00AFAA"/>
      </a:accent2>
      <a:accent3>
        <a:srgbClr val="A5A5A5"/>
      </a:accent3>
      <a:accent4>
        <a:srgbClr val="FF47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10408</TotalTime>
  <Words>1437</Words>
  <Application>Microsoft Office PowerPoint</Application>
  <PresentationFormat>Custom</PresentationFormat>
  <Paragraphs>277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 Narrow</vt:lpstr>
      <vt:lpstr>Arial</vt:lpstr>
      <vt:lpstr>Arial Black</vt:lpstr>
      <vt:lpstr>Arial Narrow</vt:lpstr>
      <vt:lpstr>Calibri</vt:lpstr>
      <vt:lpstr>Cambria Math</vt:lpstr>
      <vt:lpstr>Gotham Light</vt:lpstr>
      <vt:lpstr>Office Theme</vt:lpstr>
      <vt:lpstr>Just an average statistics lesson </vt:lpstr>
      <vt:lpstr>Gooooooooooooals</vt:lpstr>
      <vt:lpstr>Measures of central tendency</vt:lpstr>
      <vt:lpstr>Some Antics related to semantics</vt:lpstr>
      <vt:lpstr>Nuances of the incongruences</vt:lpstr>
      <vt:lpstr>Use Cases for Geometric Mean</vt:lpstr>
      <vt:lpstr>PowerPoint Presentation</vt:lpstr>
      <vt:lpstr>Inflation (total)</vt:lpstr>
      <vt:lpstr>Inflation (Annualized)</vt:lpstr>
      <vt:lpstr>Use cases for (arithmetic) averages</vt:lpstr>
      <vt:lpstr>Formula for averaging (arithmetically)</vt:lpstr>
      <vt:lpstr>Mmmm…mnemonic</vt:lpstr>
      <vt:lpstr>Formula for averaging (arithmetically)</vt:lpstr>
      <vt:lpstr>Averaging in excel</vt:lpstr>
      <vt:lpstr>PowerPoint Presentation</vt:lpstr>
      <vt:lpstr>Median</vt:lpstr>
      <vt:lpstr>Mode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dc:title>
  <dc:subject>What is</dc:subject>
  <dc:creator>user</dc:creator>
  <cp:lastModifiedBy>Russell Holloway</cp:lastModifiedBy>
  <cp:revision>260</cp:revision>
  <cp:lastPrinted>2026-01-10T04:02:08Z</cp:lastPrinted>
  <dcterms:created xsi:type="dcterms:W3CDTF">2018-07-11T02:24:06Z</dcterms:created>
  <dcterms:modified xsi:type="dcterms:W3CDTF">2026-02-11T12:18:45Z</dcterms:modified>
</cp:coreProperties>
</file>